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notesSlides/notesSlide1.xml" ContentType="application/vnd.openxmlformats-officedocument.presentationml.notesSlid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1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77" r:id="rId26"/>
    <p:sldId id="282" r:id="rId27"/>
    <p:sldId id="283" r:id="rId28"/>
    <p:sldId id="284" r:id="rId29"/>
    <p:sldId id="285" r:id="rId30"/>
    <p:sldId id="286" r:id="rId31"/>
    <p:sldId id="276" r:id="rId32"/>
    <p:sldId id="287" r:id="rId33"/>
    <p:sldId id="288" r:id="rId34"/>
    <p:sldId id="289" r:id="rId35"/>
    <p:sldId id="292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9DDEC-865D-8843-A8BA-A27603E5C3A5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CFFA-F3ED-1944-8CBF-2496EBB6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38FFF-3130-1140-8E60-64CA21BA52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A222-DEFB-8E44-9FEB-32ECD2FC4697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D79B-0D05-3647-AAB4-2E738B6B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20" Type="http://schemas.openxmlformats.org/officeDocument/2006/relationships/slide" Target="slide6.xml"/><Relationship Id="rId21" Type="http://schemas.openxmlformats.org/officeDocument/2006/relationships/slide" Target="slide11.xml"/><Relationship Id="rId22" Type="http://schemas.openxmlformats.org/officeDocument/2006/relationships/slide" Target="slide18.xml"/><Relationship Id="rId23" Type="http://schemas.openxmlformats.org/officeDocument/2006/relationships/slide" Target="slide23.xml"/><Relationship Id="rId24" Type="http://schemas.openxmlformats.org/officeDocument/2006/relationships/slide" Target="slide28.xml"/><Relationship Id="rId25" Type="http://schemas.openxmlformats.org/officeDocument/2006/relationships/slide" Target="slide34.xml"/><Relationship Id="rId26" Type="http://schemas.openxmlformats.org/officeDocument/2006/relationships/slide" Target="slide7.xml"/><Relationship Id="rId27" Type="http://schemas.openxmlformats.org/officeDocument/2006/relationships/slide" Target="slide12.xml"/><Relationship Id="rId28" Type="http://schemas.openxmlformats.org/officeDocument/2006/relationships/slide" Target="slide19.xml"/><Relationship Id="rId29" Type="http://schemas.openxmlformats.org/officeDocument/2006/relationships/slide" Target="slide24.xml"/><Relationship Id="rId30" Type="http://schemas.openxmlformats.org/officeDocument/2006/relationships/slide" Target="slide29.xml"/><Relationship Id="rId31" Type="http://schemas.openxmlformats.org/officeDocument/2006/relationships/slide" Target="slide35.xml"/><Relationship Id="rId32" Type="http://schemas.openxmlformats.org/officeDocument/2006/relationships/slide" Target="slide36.xml"/><Relationship Id="rId10" Type="http://schemas.openxmlformats.org/officeDocument/2006/relationships/slide" Target="slide14.xml"/><Relationship Id="rId11" Type="http://schemas.openxmlformats.org/officeDocument/2006/relationships/slide" Target="slide21.xml"/><Relationship Id="rId12" Type="http://schemas.openxmlformats.org/officeDocument/2006/relationships/slide" Target="slide26.xml"/><Relationship Id="rId13" Type="http://schemas.openxmlformats.org/officeDocument/2006/relationships/slide" Target="slide31.xml"/><Relationship Id="rId14" Type="http://schemas.openxmlformats.org/officeDocument/2006/relationships/slide" Target="slide5.xml"/><Relationship Id="rId15" Type="http://schemas.openxmlformats.org/officeDocument/2006/relationships/slide" Target="slide10.xml"/><Relationship Id="rId16" Type="http://schemas.openxmlformats.org/officeDocument/2006/relationships/slide" Target="slide16.xml"/><Relationship Id="rId17" Type="http://schemas.openxmlformats.org/officeDocument/2006/relationships/slide" Target="slide22.xml"/><Relationship Id="rId18" Type="http://schemas.openxmlformats.org/officeDocument/2006/relationships/slide" Target="slide27.xml"/><Relationship Id="rId19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Relationship Id="rId3" Type="http://schemas.openxmlformats.org/officeDocument/2006/relationships/slide" Target="slide8.xml"/><Relationship Id="rId4" Type="http://schemas.openxmlformats.org/officeDocument/2006/relationships/slide" Target="slide13.xml"/><Relationship Id="rId5" Type="http://schemas.openxmlformats.org/officeDocument/2006/relationships/slide" Target="slide20.xml"/><Relationship Id="rId6" Type="http://schemas.openxmlformats.org/officeDocument/2006/relationships/slide" Target="slide25.xml"/><Relationship Id="rId7" Type="http://schemas.openxmlformats.org/officeDocument/2006/relationships/slide" Target="slide30.xml"/><Relationship Id="rId8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slide" Target="slide2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905" y="1766838"/>
            <a:ext cx="625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/>
                </a:solidFill>
              </a:rPr>
              <a:t>El </a:t>
            </a:r>
            <a:r>
              <a:rPr lang="en-US" sz="4800" dirty="0" err="1" smtClean="0">
                <a:solidFill>
                  <a:schemeClr val="bg2"/>
                </a:solidFill>
              </a:rPr>
              <a:t>repaso</a:t>
            </a:r>
            <a:r>
              <a:rPr lang="en-US" sz="4800" dirty="0" smtClean="0">
                <a:solidFill>
                  <a:schemeClr val="bg2"/>
                </a:solidFill>
              </a:rPr>
              <a:t> </a:t>
            </a:r>
            <a:r>
              <a:rPr lang="en-US" sz="4800" dirty="0" err="1" smtClean="0">
                <a:solidFill>
                  <a:schemeClr val="bg2"/>
                </a:solidFill>
              </a:rPr>
              <a:t>para</a:t>
            </a:r>
            <a:r>
              <a:rPr lang="en-US" sz="4800" dirty="0" smtClean="0">
                <a:solidFill>
                  <a:schemeClr val="bg2"/>
                </a:solidFill>
              </a:rPr>
              <a:t> el </a:t>
            </a:r>
            <a:r>
              <a:rPr lang="en-US" sz="4800" dirty="0" err="1" smtClean="0">
                <a:solidFill>
                  <a:schemeClr val="bg2"/>
                </a:solidFill>
              </a:rPr>
              <a:t>examen</a:t>
            </a:r>
            <a:r>
              <a:rPr lang="en-US" sz="4800" dirty="0" smtClean="0">
                <a:solidFill>
                  <a:schemeClr val="bg2"/>
                </a:solidFill>
              </a:rPr>
              <a:t> final de la </a:t>
            </a:r>
            <a:r>
              <a:rPr lang="en-US" sz="4800" dirty="0" err="1" smtClean="0">
                <a:solidFill>
                  <a:schemeClr val="bg2"/>
                </a:solidFill>
              </a:rPr>
              <a:t>clase</a:t>
            </a:r>
            <a:r>
              <a:rPr lang="en-US" sz="4800" dirty="0" smtClean="0">
                <a:solidFill>
                  <a:schemeClr val="bg2"/>
                </a:solidFill>
              </a:rPr>
              <a:t> de </a:t>
            </a:r>
            <a:r>
              <a:rPr lang="en-US" sz="4800" dirty="0" err="1" smtClean="0">
                <a:solidFill>
                  <a:schemeClr val="bg2"/>
                </a:solidFill>
              </a:rPr>
              <a:t>español</a:t>
            </a:r>
            <a:r>
              <a:rPr lang="en-US" sz="4800" dirty="0" smtClean="0">
                <a:solidFill>
                  <a:schemeClr val="bg2"/>
                </a:solidFill>
              </a:rPr>
              <a:t> IV</a:t>
            </a:r>
            <a:endParaRPr lang="en-US" sz="4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772" y="3967384"/>
            <a:ext cx="6570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pple Chancery"/>
                <a:cs typeface="Apple Chancery"/>
              </a:rPr>
              <a:t>Hay </a:t>
            </a:r>
            <a:r>
              <a:rPr lang="en-US" sz="5400" dirty="0" err="1" smtClean="0">
                <a:latin typeface="Apple Chancery"/>
                <a:cs typeface="Apple Chancery"/>
              </a:rPr>
              <a:t>que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siempre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estar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ocupado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para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evitar</a:t>
            </a:r>
            <a:r>
              <a:rPr lang="en-US" sz="5400" dirty="0" smtClean="0">
                <a:latin typeface="Apple Chancery"/>
                <a:cs typeface="Apple Chancery"/>
              </a:rPr>
              <a:t> a la </a:t>
            </a:r>
            <a:r>
              <a:rPr lang="en-US" sz="5400" dirty="0" err="1" smtClean="0">
                <a:latin typeface="Apple Chancery"/>
                <a:cs typeface="Apple Chancery"/>
              </a:rPr>
              <a:t>muerte</a:t>
            </a:r>
            <a:r>
              <a:rPr lang="en-US" sz="5400" dirty="0" smtClean="0">
                <a:latin typeface="Apple Chancery"/>
                <a:cs typeface="Apple Chancery"/>
              </a:rPr>
              <a:t>.</a:t>
            </a:r>
            <a:endParaRPr lang="en-US" sz="5400" dirty="0">
              <a:latin typeface="Apple Chancery"/>
              <a:cs typeface="Apple Chancer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725" y="658377"/>
            <a:ext cx="8471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¿</a:t>
            </a:r>
            <a:r>
              <a:rPr lang="en-US" sz="6600" dirty="0" err="1" smtClean="0"/>
              <a:t>Cuál</a:t>
            </a:r>
            <a:r>
              <a:rPr lang="en-US" sz="6600" dirty="0" smtClean="0"/>
              <a:t> </a:t>
            </a:r>
            <a:r>
              <a:rPr lang="en-US" sz="6600" dirty="0" err="1" smtClean="0"/>
              <a:t>es</a:t>
            </a:r>
            <a:r>
              <a:rPr lang="en-US" sz="6600" dirty="0" smtClean="0"/>
              <a:t> la </a:t>
            </a:r>
            <a:r>
              <a:rPr lang="en-US" sz="6600" dirty="0" err="1" smtClean="0"/>
              <a:t>moraleja</a:t>
            </a:r>
            <a:r>
              <a:rPr lang="en-US" sz="6600" dirty="0" smtClean="0"/>
              <a:t> de “Francisca y la </a:t>
            </a:r>
            <a:r>
              <a:rPr lang="en-US" sz="6600" dirty="0" err="1" smtClean="0"/>
              <a:t>muerte</a:t>
            </a:r>
            <a:r>
              <a:rPr lang="en-US" sz="6600" dirty="0" smtClean="0"/>
              <a:t>”?</a:t>
            </a:r>
            <a:endParaRPr lang="en-US" sz="6600" dirty="0"/>
          </a:p>
        </p:txBody>
      </p:sp>
      <p:pic>
        <p:nvPicPr>
          <p:cNvPr id="2" name="Picture 1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5185194"/>
            <a:ext cx="1099432" cy="7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369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¿</a:t>
            </a:r>
            <a:r>
              <a:rPr lang="en-US" sz="6600" dirty="0" err="1" smtClean="0"/>
              <a:t>Cómo</a:t>
            </a:r>
            <a:r>
              <a:rPr lang="en-US" sz="6600" dirty="0" smtClean="0"/>
              <a:t> era </a:t>
            </a:r>
            <a:r>
              <a:rPr lang="en-US" sz="6600" dirty="0" err="1" smtClean="0"/>
              <a:t>Florentina</a:t>
            </a:r>
            <a:r>
              <a:rPr lang="en-US" sz="6600" dirty="0" smtClean="0"/>
              <a:t> de </a:t>
            </a:r>
            <a:r>
              <a:rPr lang="en-US" sz="6600" i="1" dirty="0" err="1" smtClean="0"/>
              <a:t>Marianela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pic>
        <p:nvPicPr>
          <p:cNvPr id="2" name="Picture 1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3" y="2257352"/>
            <a:ext cx="1099432" cy="748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2185" y="3299516"/>
            <a:ext cx="716816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pple Chancery"/>
                <a:cs typeface="Apple Chancery"/>
              </a:rPr>
              <a:t>Era </a:t>
            </a:r>
            <a:r>
              <a:rPr lang="en-US" sz="4000" dirty="0" err="1" smtClean="0">
                <a:latin typeface="Apple Chancery"/>
                <a:cs typeface="Apple Chancery"/>
              </a:rPr>
              <a:t>una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belleza</a:t>
            </a:r>
            <a:r>
              <a:rPr lang="en-US" sz="4000" dirty="0" smtClean="0">
                <a:latin typeface="Apple Chancery"/>
                <a:cs typeface="Apple Chancery"/>
              </a:rPr>
              <a:t> perfecta. Era </a:t>
            </a:r>
            <a:r>
              <a:rPr lang="en-US" sz="4000" dirty="0" err="1" smtClean="0">
                <a:latin typeface="Apple Chancery"/>
                <a:cs typeface="Apple Chancery"/>
              </a:rPr>
              <a:t>muy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compasiva</a:t>
            </a:r>
            <a:r>
              <a:rPr lang="en-US" sz="4000" dirty="0" smtClean="0">
                <a:latin typeface="Apple Chancery"/>
                <a:cs typeface="Apple Chancery"/>
              </a:rPr>
              <a:t>. Era la prima de Pablo y </a:t>
            </a:r>
            <a:r>
              <a:rPr lang="en-US" sz="4000" dirty="0" err="1" smtClean="0">
                <a:latin typeface="Apple Chancery"/>
                <a:cs typeface="Apple Chancery"/>
              </a:rPr>
              <a:t>tenía</a:t>
            </a:r>
            <a:r>
              <a:rPr lang="en-US" sz="4000" dirty="0" smtClean="0">
                <a:latin typeface="Apple Chancery"/>
                <a:cs typeface="Apple Chancery"/>
              </a:rPr>
              <a:t> planes de </a:t>
            </a:r>
            <a:r>
              <a:rPr lang="en-US" sz="4000" dirty="0" err="1" smtClean="0">
                <a:latin typeface="Apple Chancery"/>
                <a:cs typeface="Apple Chancery"/>
              </a:rPr>
              <a:t>casarse</a:t>
            </a:r>
            <a:r>
              <a:rPr lang="en-US" sz="4000" dirty="0" smtClean="0">
                <a:latin typeface="Apple Chancery"/>
                <a:cs typeface="Apple Chancery"/>
              </a:rPr>
              <a:t> con </a:t>
            </a:r>
            <a:r>
              <a:rPr lang="en-US" sz="4000" dirty="0" err="1" smtClean="0">
                <a:latin typeface="Apple Chancery"/>
                <a:cs typeface="Apple Chancery"/>
              </a:rPr>
              <a:t>él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después</a:t>
            </a:r>
            <a:r>
              <a:rPr lang="en-US" sz="4000" dirty="0" smtClean="0">
                <a:latin typeface="Apple Chancery"/>
                <a:cs typeface="Apple Chancery"/>
              </a:rPr>
              <a:t> de la </a:t>
            </a:r>
            <a:r>
              <a:rPr lang="en-US" sz="4000" dirty="0" err="1" smtClean="0">
                <a:latin typeface="Apple Chancery"/>
                <a:cs typeface="Apple Chancery"/>
              </a:rPr>
              <a:t>operación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cuando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pudiera</a:t>
            </a:r>
            <a:r>
              <a:rPr lang="en-US" sz="4000" dirty="0" smtClean="0">
                <a:latin typeface="Apple Chancery"/>
                <a:cs typeface="Apple Chancery"/>
              </a:rPr>
              <a:t> ver.</a:t>
            </a:r>
            <a:endParaRPr lang="en-US" sz="4000" dirty="0">
              <a:latin typeface="Apple Chancery"/>
              <a:cs typeface="Apple Chancer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5185194"/>
            <a:ext cx="1099432" cy="748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140" y="-49367"/>
            <a:ext cx="8855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¿Con </a:t>
            </a:r>
            <a:r>
              <a:rPr lang="en-US" sz="6600" dirty="0" err="1" smtClean="0"/>
              <a:t>quiénes</a:t>
            </a:r>
            <a:r>
              <a:rPr lang="en-US" sz="6600" dirty="0" smtClean="0"/>
              <a:t> </a:t>
            </a:r>
            <a:r>
              <a:rPr lang="en-US" sz="6600" dirty="0" err="1" smtClean="0"/>
              <a:t>vivía</a:t>
            </a:r>
            <a:r>
              <a:rPr lang="en-US" sz="6600" dirty="0" smtClean="0"/>
              <a:t> </a:t>
            </a:r>
            <a:r>
              <a:rPr lang="en-US" sz="6600" dirty="0" err="1" smtClean="0"/>
              <a:t>Marianela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54616" y="3151441"/>
            <a:ext cx="7322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pple Chancery"/>
                <a:cs typeface="Apple Chancery"/>
              </a:rPr>
              <a:t>Vivía</a:t>
            </a:r>
            <a:r>
              <a:rPr lang="en-US" sz="4400" dirty="0" smtClean="0">
                <a:latin typeface="Apple Chancery"/>
                <a:cs typeface="Apple Chancery"/>
              </a:rPr>
              <a:t> con la </a:t>
            </a:r>
            <a:r>
              <a:rPr lang="en-US" sz="4400" dirty="0" err="1" smtClean="0">
                <a:latin typeface="Apple Chancery"/>
                <a:cs typeface="Apple Chancery"/>
              </a:rPr>
              <a:t>familia</a:t>
            </a:r>
            <a:r>
              <a:rPr lang="en-US" sz="4400" dirty="0" smtClean="0">
                <a:latin typeface="Apple Chancery"/>
                <a:cs typeface="Apple Chancery"/>
              </a:rPr>
              <a:t> </a:t>
            </a:r>
            <a:r>
              <a:rPr lang="en-US" sz="4400" dirty="0" err="1" smtClean="0">
                <a:latin typeface="Apple Chancery"/>
                <a:cs typeface="Apple Chancery"/>
              </a:rPr>
              <a:t>Centeno</a:t>
            </a:r>
            <a:r>
              <a:rPr lang="en-US" sz="4400" dirty="0" smtClean="0">
                <a:latin typeface="Apple Chancery"/>
                <a:cs typeface="Apple Chancery"/>
              </a:rPr>
              <a:t>.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0151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4275977"/>
            <a:ext cx="1099432" cy="748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741" y="49143"/>
            <a:ext cx="7535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 </a:t>
            </a:r>
            <a:r>
              <a:rPr lang="en-US" sz="6600" dirty="0" err="1" smtClean="0"/>
              <a:t>futuro</a:t>
            </a:r>
            <a:r>
              <a:rPr lang="en-US" sz="6600" dirty="0" smtClean="0"/>
              <a:t>:</a:t>
            </a:r>
          </a:p>
          <a:p>
            <a:pPr algn="ctr"/>
            <a:r>
              <a:rPr lang="en-US" sz="6600" dirty="0" err="1"/>
              <a:t>y</a:t>
            </a:r>
            <a:r>
              <a:rPr lang="en-US" sz="6600" dirty="0" err="1" smtClean="0"/>
              <a:t>o</a:t>
            </a:r>
            <a:r>
              <a:rPr lang="en-US" sz="6600" dirty="0" smtClean="0"/>
              <a:t> (</a:t>
            </a:r>
            <a:r>
              <a:rPr lang="en-US" sz="6600" dirty="0" err="1" smtClean="0"/>
              <a:t>venir</a:t>
            </a:r>
            <a:r>
              <a:rPr lang="en-US" sz="6600" dirty="0" smtClean="0"/>
              <a:t>)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079325" y="3388583"/>
            <a:ext cx="627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Apple Chancery"/>
                <a:cs typeface="Apple Chancery"/>
              </a:rPr>
              <a:t>vendré</a:t>
            </a:r>
            <a:endParaRPr lang="en-US" sz="6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741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63" y="635039"/>
            <a:ext cx="89226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El </a:t>
            </a:r>
            <a:r>
              <a:rPr lang="en-US" sz="5400" dirty="0" err="1" smtClean="0"/>
              <a:t>condicional</a:t>
            </a:r>
            <a:r>
              <a:rPr lang="en-US" sz="5400" dirty="0" smtClean="0"/>
              <a:t>:</a:t>
            </a:r>
          </a:p>
          <a:p>
            <a:pPr algn="ctr"/>
            <a:r>
              <a:rPr lang="en-US" sz="5400" dirty="0" err="1"/>
              <a:t>e</a:t>
            </a:r>
            <a:r>
              <a:rPr lang="en-US" sz="5400" dirty="0" err="1" smtClean="0"/>
              <a:t>lla</a:t>
            </a:r>
            <a:r>
              <a:rPr lang="en-US" sz="5400" dirty="0" smtClean="0"/>
              <a:t> (</a:t>
            </a:r>
            <a:r>
              <a:rPr lang="en-US" sz="5400" dirty="0" err="1" smtClean="0"/>
              <a:t>poner</a:t>
            </a:r>
            <a:r>
              <a:rPr lang="en-US" sz="5400" dirty="0" smtClean="0"/>
              <a:t>) y</a:t>
            </a:r>
            <a:r>
              <a:rPr lang="en-US" sz="5400" dirty="0"/>
              <a:t> </a:t>
            </a:r>
            <a:r>
              <a:rPr lang="en-US" sz="5400" dirty="0" err="1" smtClean="0"/>
              <a:t>él</a:t>
            </a:r>
            <a:r>
              <a:rPr lang="en-US" sz="5400" dirty="0" smtClean="0"/>
              <a:t> (</a:t>
            </a:r>
            <a:r>
              <a:rPr lang="en-US" sz="5400" dirty="0" err="1" smtClean="0"/>
              <a:t>valer</a:t>
            </a:r>
            <a:r>
              <a:rPr lang="en-US" sz="5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0629" y="4101114"/>
            <a:ext cx="588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pple Chancery"/>
                <a:cs typeface="Apple Chancery"/>
              </a:rPr>
              <a:t>Pondría</a:t>
            </a:r>
            <a:r>
              <a:rPr lang="en-US" sz="5400" dirty="0" smtClean="0">
                <a:latin typeface="Apple Chancery"/>
                <a:cs typeface="Apple Chancery"/>
              </a:rPr>
              <a:t> y </a:t>
            </a:r>
            <a:r>
              <a:rPr lang="en-US" sz="5400" dirty="0" err="1" smtClean="0">
                <a:latin typeface="Apple Chancery"/>
                <a:cs typeface="Apple Chancery"/>
              </a:rPr>
              <a:t>valdría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4773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3559059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1905" y="835577"/>
            <a:ext cx="7803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El </a:t>
            </a:r>
            <a:r>
              <a:rPr lang="en-US" sz="5400" dirty="0" err="1" smtClean="0"/>
              <a:t>futuro</a:t>
            </a:r>
            <a:r>
              <a:rPr lang="en-US" sz="5400" dirty="0" smtClean="0"/>
              <a:t>:</a:t>
            </a:r>
          </a:p>
          <a:p>
            <a:pPr algn="ctr"/>
            <a:r>
              <a:rPr lang="en-US" sz="5400" dirty="0" err="1"/>
              <a:t>v</a:t>
            </a:r>
            <a:r>
              <a:rPr lang="en-US" sz="5400" dirty="0" err="1" smtClean="0"/>
              <a:t>osotros</a:t>
            </a:r>
            <a:r>
              <a:rPr lang="en-US" sz="5400" dirty="0" smtClean="0"/>
              <a:t> (</a:t>
            </a:r>
            <a:r>
              <a:rPr lang="en-US" sz="5400" dirty="0" err="1" smtClean="0"/>
              <a:t>estudiar</a:t>
            </a:r>
            <a:r>
              <a:rPr lang="en-US" sz="5400" dirty="0" smtClean="0"/>
              <a:t>) y </a:t>
            </a:r>
          </a:p>
          <a:p>
            <a:pPr algn="ctr"/>
            <a:r>
              <a:rPr lang="en-US" sz="5400" dirty="0" err="1" smtClean="0"/>
              <a:t>ella</a:t>
            </a:r>
            <a:r>
              <a:rPr lang="en-US" sz="5400" dirty="0" smtClean="0"/>
              <a:t> (caber)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5224" y="4575456"/>
            <a:ext cx="6504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pple Chancery"/>
                <a:cs typeface="Apple Chancery"/>
              </a:rPr>
              <a:t>Estudiaréis</a:t>
            </a:r>
            <a:r>
              <a:rPr lang="en-US" sz="4800" dirty="0" smtClean="0">
                <a:latin typeface="Apple Chancery"/>
                <a:cs typeface="Apple Chancery"/>
              </a:rPr>
              <a:t> y </a:t>
            </a:r>
            <a:r>
              <a:rPr lang="en-US" sz="4800" dirty="0" err="1" smtClean="0">
                <a:latin typeface="Apple Chancery"/>
                <a:cs typeface="Apple Chancery"/>
              </a:rPr>
              <a:t>cabrá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6074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100254" y="183824"/>
            <a:ext cx="8956024" cy="6590615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4953" y="1888405"/>
            <a:ext cx="5046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Harrington"/>
                <a:cs typeface="Harrington"/>
                <a:hlinkClick r:id="rId3" action="ppaction://hlinksldjump"/>
              </a:rPr>
              <a:t>Doble</a:t>
            </a:r>
            <a:r>
              <a:rPr lang="en-US" sz="9600" dirty="0" smtClean="0">
                <a:latin typeface="Harrington"/>
                <a:cs typeface="Harrington"/>
                <a:hlinkClick r:id="rId3" action="ppaction://hlinksldjump"/>
              </a:rPr>
              <a:t> </a:t>
            </a:r>
            <a:r>
              <a:rPr lang="en-US" sz="9600" dirty="0" err="1" smtClean="0">
                <a:latin typeface="Harrington"/>
                <a:cs typeface="Harrington"/>
                <a:hlinkClick r:id="rId3" action="ppaction://hlinksldjump"/>
              </a:rPr>
              <a:t>Doble</a:t>
            </a:r>
            <a:endParaRPr lang="en-US" sz="9600" dirty="0">
              <a:latin typeface="Harrington"/>
              <a:cs typeface="Harrington"/>
            </a:endParaRPr>
          </a:p>
        </p:txBody>
      </p:sp>
    </p:spTree>
    <p:extLst>
      <p:ext uri="{BB962C8B-B14F-4D97-AF65-F5344CB8AC3E}">
        <p14:creationId xmlns:p14="http://schemas.microsoft.com/office/powerpoint/2010/main" val="4051500902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Bongo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462" y="859692"/>
            <a:ext cx="81475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El </a:t>
            </a:r>
            <a:r>
              <a:rPr lang="en-US" sz="5400" dirty="0" err="1" smtClean="0"/>
              <a:t>futuro</a:t>
            </a:r>
            <a:r>
              <a:rPr lang="en-US" sz="5400" dirty="0" smtClean="0"/>
              <a:t> o el </a:t>
            </a:r>
            <a:r>
              <a:rPr lang="en-US" sz="5400" dirty="0" err="1" smtClean="0"/>
              <a:t>condicional</a:t>
            </a:r>
            <a:r>
              <a:rPr lang="en-US" sz="5400" dirty="0" smtClean="0"/>
              <a:t>: </a:t>
            </a:r>
          </a:p>
          <a:p>
            <a:pPr algn="ctr"/>
            <a:r>
              <a:rPr lang="en-US" sz="5400" dirty="0" smtClean="0"/>
              <a:t>	 I wonder what time it is.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0" y="4259385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pple Chancery"/>
                <a:cs typeface="Apple Chancery"/>
              </a:rPr>
              <a:t>¿</a:t>
            </a:r>
            <a:r>
              <a:rPr lang="en-US" sz="5400" dirty="0" err="1" smtClean="0">
                <a:latin typeface="Apple Chancery"/>
                <a:cs typeface="Apple Chancery"/>
              </a:rPr>
              <a:t>Qué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hora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será</a:t>
            </a:r>
            <a:r>
              <a:rPr lang="en-US" sz="5400" dirty="0" smtClean="0">
                <a:latin typeface="Apple Chancery"/>
                <a:cs typeface="Apple Chancery"/>
              </a:rPr>
              <a:t>?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7178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69" y="116734"/>
            <a:ext cx="7669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El </a:t>
            </a:r>
            <a:r>
              <a:rPr lang="en-US" sz="6000" dirty="0" err="1" smtClean="0"/>
              <a:t>futuro</a:t>
            </a:r>
            <a:r>
              <a:rPr lang="en-US" sz="6000" dirty="0" smtClean="0"/>
              <a:t> o el </a:t>
            </a:r>
            <a:r>
              <a:rPr lang="en-US" sz="6000" dirty="0" err="1" smtClean="0"/>
              <a:t>condicional</a:t>
            </a:r>
            <a:r>
              <a:rPr lang="en-US" sz="6000" dirty="0" smtClean="0"/>
              <a:t>:</a:t>
            </a:r>
          </a:p>
          <a:p>
            <a:pPr algn="ctr"/>
            <a:r>
              <a:rPr lang="en-US" sz="6000" dirty="0" smtClean="0"/>
              <a:t>Si </a:t>
            </a:r>
            <a:r>
              <a:rPr lang="en-US" sz="6000" dirty="0" err="1" smtClean="0"/>
              <a:t>Ud</a:t>
            </a:r>
            <a:r>
              <a:rPr lang="en-US" sz="6000" dirty="0" smtClean="0"/>
              <a:t>. me lo </a:t>
            </a:r>
            <a:r>
              <a:rPr lang="en-US" sz="6000" dirty="0" err="1" smtClean="0"/>
              <a:t>jura</a:t>
            </a:r>
            <a:r>
              <a:rPr lang="en-US" sz="6000" dirty="0" smtClean="0"/>
              <a:t>, </a:t>
            </a:r>
            <a:r>
              <a:rPr lang="en-US" sz="6000" dirty="0" err="1" smtClean="0"/>
              <a:t>yo</a:t>
            </a:r>
            <a:r>
              <a:rPr lang="en-US" sz="6000" dirty="0" smtClean="0"/>
              <a:t> lo ________(</a:t>
            </a:r>
            <a:r>
              <a:rPr lang="en-US" sz="6000" dirty="0" err="1" smtClean="0"/>
              <a:t>creer</a:t>
            </a:r>
            <a:r>
              <a:rPr lang="en-US" sz="6000" dirty="0" smtClean="0"/>
              <a:t>).</a:t>
            </a:r>
            <a:endParaRPr lang="en-US" sz="6000" dirty="0"/>
          </a:p>
        </p:txBody>
      </p:sp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1253520"/>
            <a:ext cx="1099432" cy="74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069" y="4855283"/>
            <a:ext cx="821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pple Chancery"/>
                <a:cs typeface="Apple Chancery"/>
              </a:rPr>
              <a:t>creeré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5959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462" y="859692"/>
            <a:ext cx="81475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El </a:t>
            </a:r>
            <a:r>
              <a:rPr lang="en-US" sz="5400" dirty="0" err="1" smtClean="0"/>
              <a:t>futuro</a:t>
            </a:r>
            <a:r>
              <a:rPr lang="en-US" sz="5400" dirty="0" smtClean="0"/>
              <a:t> o el </a:t>
            </a:r>
            <a:r>
              <a:rPr lang="en-US" sz="5400" dirty="0" err="1" smtClean="0"/>
              <a:t>condicional</a:t>
            </a:r>
            <a:r>
              <a:rPr lang="en-US" sz="5400" dirty="0" smtClean="0"/>
              <a:t>: </a:t>
            </a:r>
          </a:p>
          <a:p>
            <a:pPr algn="ctr"/>
            <a:r>
              <a:rPr lang="en-US" sz="5400" dirty="0" smtClean="0"/>
              <a:t>It was probably green.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540000" y="4259385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pple Chancery"/>
                <a:cs typeface="Apple Chancery"/>
              </a:rPr>
              <a:t>Serí</a:t>
            </a:r>
            <a:r>
              <a:rPr lang="en-US" sz="5400" dirty="0" err="1">
                <a:latin typeface="Apple Chancery"/>
                <a:cs typeface="Apple Chancery"/>
              </a:rPr>
              <a:t>a</a:t>
            </a:r>
            <a:r>
              <a:rPr lang="en-US" sz="5400" dirty="0" smtClean="0"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latin typeface="Apple Chancery"/>
                <a:cs typeface="Apple Chancery"/>
              </a:rPr>
              <a:t>verde</a:t>
            </a:r>
            <a:r>
              <a:rPr lang="en-US" sz="5400" dirty="0" smtClean="0">
                <a:latin typeface="Apple Chancery"/>
                <a:cs typeface="Apple Chancery"/>
              </a:rPr>
              <a:t>.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9126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21168"/>
              </p:ext>
            </p:extLst>
          </p:nvPr>
        </p:nvGraphicFramePr>
        <p:xfrm>
          <a:off x="165666" y="129457"/>
          <a:ext cx="8757438" cy="635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573"/>
                <a:gridCol w="1459573"/>
                <a:gridCol w="1467650"/>
                <a:gridCol w="1504461"/>
                <a:gridCol w="1484923"/>
                <a:gridCol w="1381258"/>
              </a:tblGrid>
              <a:tr h="10091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 </a:t>
                      </a:r>
                      <a:r>
                        <a:rPr lang="en-US" sz="2000" dirty="0" err="1" smtClean="0"/>
                        <a:t>vocabulario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 </a:t>
                      </a:r>
                      <a:r>
                        <a:rPr lang="en-US" sz="2400" dirty="0" err="1" smtClean="0"/>
                        <a:t>literatura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futuro</a:t>
                      </a:r>
                      <a:r>
                        <a:rPr lang="en-US" sz="2000" baseline="0" smtClean="0"/>
                        <a:t>, </a:t>
                      </a:r>
                      <a:r>
                        <a:rPr lang="en-US" sz="2000" baseline="0" dirty="0" err="1" smtClean="0"/>
                        <a:t>condicional,los</a:t>
                      </a:r>
                      <a:r>
                        <a:rPr lang="en-US" sz="2000" baseline="0" dirty="0" smtClean="0"/>
                        <a:t> perfectos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Los </a:t>
                      </a:r>
                      <a:r>
                        <a:rPr lang="en-US" sz="2400" dirty="0" err="1" smtClean="0"/>
                        <a:t>modismos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 </a:t>
                      </a:r>
                      <a:r>
                        <a:rPr lang="en-US" sz="2000" dirty="0" err="1" smtClean="0"/>
                        <a:t>subjuntivo</a:t>
                      </a:r>
                      <a:r>
                        <a:rPr lang="en-US" sz="2000" baseline="0" dirty="0" smtClean="0"/>
                        <a:t> y los perfectos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Como </a:t>
                      </a:r>
                      <a:r>
                        <a:rPr lang="en-US" sz="2400" dirty="0" err="1" smtClean="0"/>
                        <a:t>agua</a:t>
                      </a:r>
                      <a:endParaRPr lang="en-US" sz="2400" dirty="0"/>
                    </a:p>
                  </a:txBody>
                  <a:tcPr/>
                </a:tc>
              </a:tr>
              <a:tr h="1009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3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4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5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6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7" action="ppaction://hlinksldjump"/>
                        </a:rPr>
                        <a:t>100</a:t>
                      </a:r>
                      <a:endParaRPr lang="en-US" sz="2800" dirty="0"/>
                    </a:p>
                  </a:txBody>
                  <a:tcPr/>
                </a:tc>
              </a:tr>
              <a:tr h="1009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8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9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0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1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2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3" action="ppaction://hlinksldjump"/>
                        </a:rPr>
                        <a:t>200</a:t>
                      </a:r>
                      <a:endParaRPr lang="en-US" sz="2800" dirty="0"/>
                    </a:p>
                  </a:txBody>
                  <a:tcPr/>
                </a:tc>
              </a:tr>
              <a:tr h="1009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4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5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6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7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8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19" action="ppaction://hlinksldjump"/>
                        </a:rPr>
                        <a:t>300</a:t>
                      </a:r>
                      <a:endParaRPr lang="en-US" sz="2800" dirty="0"/>
                    </a:p>
                  </a:txBody>
                  <a:tcPr/>
                </a:tc>
              </a:tr>
              <a:tr h="1009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0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1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2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3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4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5" action="ppaction://hlinksldjump"/>
                        </a:rPr>
                        <a:t>400</a:t>
                      </a:r>
                      <a:endParaRPr lang="en-US" sz="2800" dirty="0"/>
                    </a:p>
                  </a:txBody>
                  <a:tcPr/>
                </a:tc>
              </a:tr>
              <a:tr h="1009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6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7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8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29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30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hlinkClick r:id="rId31" action="ppaction://hlinksldjump"/>
                        </a:rPr>
                        <a:t>500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>
            <a:hlinkClick r:id="rId32" action="ppaction://hlinksldjump"/>
          </p:cNvPr>
          <p:cNvSpPr txBox="1"/>
          <p:nvPr/>
        </p:nvSpPr>
        <p:spPr>
          <a:xfrm>
            <a:off x="2706858" y="6394852"/>
            <a:ext cx="372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CCFF"/>
                </a:solidFill>
                <a:hlinkClick r:id="rId32" action="ppaction://hlinksldjump"/>
              </a:rPr>
              <a:t>La </a:t>
            </a:r>
            <a:r>
              <a:rPr lang="en-US" sz="2800" dirty="0" err="1" smtClean="0">
                <a:solidFill>
                  <a:srgbClr val="66CCFF"/>
                </a:solidFill>
                <a:hlinkClick r:id="rId32" action="ppaction://hlinksldjump"/>
              </a:rPr>
              <a:t>pregunta</a:t>
            </a:r>
            <a:r>
              <a:rPr lang="en-US" sz="2800" dirty="0" smtClean="0">
                <a:solidFill>
                  <a:srgbClr val="66CCFF"/>
                </a:solidFill>
                <a:hlinkClick r:id="rId32" action="ppaction://hlinksldjump"/>
              </a:rPr>
              <a:t> final</a:t>
            </a:r>
            <a:endParaRPr lang="en-US" sz="28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00" y="1018077"/>
            <a:ext cx="8655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¿</a:t>
            </a:r>
            <a:r>
              <a:rPr lang="en-US" sz="6000" dirty="0" err="1" smtClean="0"/>
              <a:t>Qué</a:t>
            </a:r>
            <a:r>
              <a:rPr lang="en-US" sz="6000" dirty="0" smtClean="0"/>
              <a:t> </a:t>
            </a:r>
            <a:r>
              <a:rPr lang="en-US" sz="6000" dirty="0" err="1" smtClean="0"/>
              <a:t>quiere</a:t>
            </a:r>
            <a:r>
              <a:rPr lang="en-US" sz="6000" dirty="0" smtClean="0"/>
              <a:t> </a:t>
            </a:r>
            <a:r>
              <a:rPr lang="en-US" sz="6000" dirty="0" err="1" smtClean="0"/>
              <a:t>decir</a:t>
            </a:r>
            <a:r>
              <a:rPr lang="en-US" sz="6000" dirty="0" smtClean="0"/>
              <a:t> </a:t>
            </a:r>
            <a:r>
              <a:rPr lang="en-US" sz="6000" i="1" dirty="0" err="1" smtClean="0"/>
              <a:t>tener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ángel</a:t>
            </a:r>
            <a:r>
              <a:rPr lang="en-US" sz="6000" i="1" dirty="0" smtClean="0"/>
              <a:t>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840530" y="4485598"/>
            <a:ext cx="546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To be charming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3253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577" y="401077"/>
            <a:ext cx="73185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quiere</a:t>
            </a:r>
            <a:r>
              <a:rPr lang="en-US" sz="5400" dirty="0" smtClean="0"/>
              <a:t> </a:t>
            </a:r>
            <a:r>
              <a:rPr lang="en-US" sz="5400" dirty="0" err="1" smtClean="0"/>
              <a:t>decir</a:t>
            </a:r>
            <a:r>
              <a:rPr lang="en-US" sz="5400" dirty="0" smtClean="0"/>
              <a:t> </a:t>
            </a:r>
            <a:r>
              <a:rPr lang="en-US" sz="5400" i="1" dirty="0" err="1" smtClean="0"/>
              <a:t>ponerse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las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botas</a:t>
            </a:r>
            <a:r>
              <a:rPr lang="en-US" sz="5400" i="1" dirty="0" smtClean="0"/>
              <a:t>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494764" y="3228592"/>
            <a:ext cx="5513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To make a killing (to make a lot of money)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2476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88" y="239193"/>
            <a:ext cx="82041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quiere</a:t>
            </a:r>
            <a:r>
              <a:rPr lang="en-US" sz="5400" dirty="0" smtClean="0"/>
              <a:t> </a:t>
            </a:r>
            <a:r>
              <a:rPr lang="en-US" sz="5400" dirty="0" err="1" smtClean="0"/>
              <a:t>decir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andar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pisando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huevos</a:t>
            </a:r>
            <a:r>
              <a:rPr lang="en-US" sz="5400" i="1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4688" y="3496172"/>
            <a:ext cx="86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To be walking on thin ice</a:t>
            </a:r>
            <a:endParaRPr lang="en-US" sz="4800" dirty="0">
              <a:latin typeface="Apple Chancery"/>
              <a:cs typeface="Apple Chancery"/>
            </a:endParaRPr>
          </a:p>
        </p:txBody>
      </p:sp>
      <p:pic>
        <p:nvPicPr>
          <p:cNvPr id="5" name="Picture 4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7" y="2362241"/>
            <a:ext cx="1409123" cy="9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159" y="441732"/>
            <a:ext cx="76193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quiere</a:t>
            </a:r>
            <a:r>
              <a:rPr lang="en-US" sz="5400" dirty="0" smtClean="0"/>
              <a:t> </a:t>
            </a:r>
            <a:r>
              <a:rPr lang="en-US" sz="5400" dirty="0" err="1" smtClean="0"/>
              <a:t>decir</a:t>
            </a:r>
            <a:r>
              <a:rPr lang="en-US" sz="5400" dirty="0" smtClean="0"/>
              <a:t> </a:t>
            </a:r>
            <a:r>
              <a:rPr lang="en-US" sz="5400" i="1" dirty="0" err="1" smtClean="0"/>
              <a:t>quemarse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las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pestañas</a:t>
            </a:r>
            <a:r>
              <a:rPr lang="en-US" sz="5400" i="1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06350" y="3373632"/>
            <a:ext cx="6403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To burn the midnight oil (to stay up very late)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8151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" y="4650210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271" y="1024346"/>
            <a:ext cx="8321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quiere</a:t>
            </a:r>
            <a:r>
              <a:rPr lang="en-US" sz="5400" dirty="0" smtClean="0"/>
              <a:t> </a:t>
            </a:r>
            <a:r>
              <a:rPr lang="en-US" sz="5400" dirty="0" err="1" smtClean="0"/>
              <a:t>decir</a:t>
            </a:r>
            <a:r>
              <a:rPr lang="en-US" sz="5400" dirty="0" smtClean="0"/>
              <a:t> </a:t>
            </a:r>
            <a:r>
              <a:rPr lang="en-US" sz="5400" i="1" dirty="0" err="1" smtClean="0"/>
              <a:t>estar</a:t>
            </a:r>
            <a:r>
              <a:rPr lang="en-US" sz="5400" i="1" dirty="0" smtClean="0"/>
              <a:t> hasta en la </a:t>
            </a:r>
            <a:r>
              <a:rPr lang="en-US" sz="5400" i="1" dirty="0" err="1" smtClean="0"/>
              <a:t>sopa</a:t>
            </a:r>
            <a:r>
              <a:rPr lang="en-US" sz="5400" i="1" dirty="0" smtClean="0"/>
              <a:t> </a:t>
            </a:r>
            <a:r>
              <a:rPr lang="en-US" sz="5400" dirty="0" smtClean="0"/>
              <a:t>e </a:t>
            </a:r>
            <a:r>
              <a:rPr lang="en-US" sz="5400" i="1" dirty="0" err="1" smtClean="0"/>
              <a:t>ir</a:t>
            </a:r>
            <a:r>
              <a:rPr lang="en-US" sz="5400" i="1" dirty="0" smtClean="0"/>
              <a:t> al </a:t>
            </a:r>
            <a:r>
              <a:rPr lang="en-US" sz="5400" i="1" dirty="0" err="1" smtClean="0"/>
              <a:t>grano</a:t>
            </a:r>
            <a:r>
              <a:rPr lang="en-US" sz="5400" i="1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092716" y="4543195"/>
            <a:ext cx="6729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To be everywhere &amp; to get to the point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8070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815" y="986017"/>
            <a:ext cx="7819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Me </a:t>
            </a:r>
            <a:r>
              <a:rPr lang="en-US" sz="5400" dirty="0" err="1" smtClean="0"/>
              <a:t>pidió</a:t>
            </a:r>
            <a:r>
              <a:rPr lang="en-US" sz="5400" dirty="0" smtClean="0"/>
              <a:t> </a:t>
            </a:r>
            <a:r>
              <a:rPr lang="en-US" sz="5400" dirty="0" err="1" smtClean="0"/>
              <a:t>que</a:t>
            </a:r>
            <a:r>
              <a:rPr lang="en-US" sz="5400" dirty="0" smtClean="0"/>
              <a:t> le _________ (</a:t>
            </a:r>
            <a:r>
              <a:rPr lang="en-US" sz="5400" dirty="0" err="1" smtClean="0"/>
              <a:t>ayudar</a:t>
            </a:r>
            <a:r>
              <a:rPr lang="en-US" sz="5400" dirty="0" smtClean="0"/>
              <a:t>).</a:t>
            </a:r>
            <a:endParaRPr lang="en-US" sz="4000" dirty="0" smtClean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218401" y="3651608"/>
            <a:ext cx="5747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pple Chancery"/>
                <a:cs typeface="Apple Chancery"/>
              </a:rPr>
              <a:t>ayudara</a:t>
            </a:r>
            <a:r>
              <a:rPr lang="en-US" sz="4400" dirty="0" smtClean="0">
                <a:latin typeface="Apple Chancery"/>
                <a:cs typeface="Apple Chancery"/>
              </a:rPr>
              <a:t>/</a:t>
            </a:r>
            <a:r>
              <a:rPr lang="en-US" sz="4400" dirty="0" err="1" smtClean="0">
                <a:latin typeface="Apple Chancery"/>
                <a:cs typeface="Apple Chancery"/>
              </a:rPr>
              <a:t>ayudase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110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687052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434" y="768731"/>
            <a:ext cx="80704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Dígale</a:t>
            </a:r>
            <a:r>
              <a:rPr lang="en-US" sz="5400" dirty="0" smtClean="0"/>
              <a:t> </a:t>
            </a:r>
            <a:r>
              <a:rPr lang="en-US" sz="5400" dirty="0" err="1" smtClean="0"/>
              <a:t>que</a:t>
            </a:r>
            <a:r>
              <a:rPr lang="en-US" sz="5400" dirty="0" smtClean="0"/>
              <a:t> __________ (</a:t>
            </a:r>
            <a:r>
              <a:rPr lang="en-US" sz="5400" dirty="0" err="1" smtClean="0"/>
              <a:t>levantarse</a:t>
            </a:r>
            <a:r>
              <a:rPr lang="en-US" sz="5400" dirty="0" smtClean="0"/>
              <a:t>) </a:t>
            </a:r>
            <a:r>
              <a:rPr lang="en-US" sz="5400" dirty="0" err="1" smtClean="0"/>
              <a:t>ahora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450296" y="3627983"/>
            <a:ext cx="621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se </a:t>
            </a:r>
            <a:r>
              <a:rPr lang="en-US" sz="4800" dirty="0" err="1" smtClean="0">
                <a:latin typeface="Apple Chancery"/>
                <a:cs typeface="Apple Chancery"/>
              </a:rPr>
              <a:t>levante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8306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3" y="2738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69" y="489831"/>
            <a:ext cx="8003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No lo </a:t>
            </a:r>
            <a:r>
              <a:rPr lang="en-US" sz="5400" dirty="0" err="1" smtClean="0"/>
              <a:t>han</a:t>
            </a:r>
            <a:r>
              <a:rPr lang="en-US" sz="5400" dirty="0" smtClean="0"/>
              <a:t> ___________ (</a:t>
            </a:r>
            <a:r>
              <a:rPr lang="en-US" sz="5400" dirty="0" err="1" smtClean="0"/>
              <a:t>descubrir</a:t>
            </a:r>
            <a:r>
              <a:rPr lang="en-US" sz="5400" dirty="0" smtClean="0"/>
              <a:t>). </a:t>
            </a:r>
          </a:p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quiere</a:t>
            </a:r>
            <a:r>
              <a:rPr lang="en-US" sz="5400" dirty="0" smtClean="0"/>
              <a:t> </a:t>
            </a:r>
            <a:r>
              <a:rPr lang="en-US" sz="5400" dirty="0" err="1" smtClean="0"/>
              <a:t>decir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286025" y="3787696"/>
            <a:ext cx="7584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pple Chancery"/>
                <a:cs typeface="Apple Chancery"/>
              </a:rPr>
              <a:t>descubierto</a:t>
            </a:r>
            <a:r>
              <a:rPr lang="en-US" sz="4000" dirty="0" smtClean="0">
                <a:latin typeface="Apple Chancery"/>
                <a:cs typeface="Apple Chancery"/>
              </a:rPr>
              <a:t>/They haven’t discovered it.</a:t>
            </a:r>
            <a:endParaRPr lang="en-US" sz="4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035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149" y="241193"/>
            <a:ext cx="8371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Sería</a:t>
            </a:r>
            <a:r>
              <a:rPr lang="en-US" sz="5400" dirty="0" smtClean="0"/>
              <a:t> </a:t>
            </a:r>
            <a:r>
              <a:rPr lang="en-US" sz="5400" dirty="0" err="1" smtClean="0"/>
              <a:t>mejor</a:t>
            </a:r>
            <a:r>
              <a:rPr lang="en-US" sz="5400" dirty="0" smtClean="0"/>
              <a:t> </a:t>
            </a:r>
            <a:r>
              <a:rPr lang="en-US" sz="5400" dirty="0" err="1" smtClean="0"/>
              <a:t>si</a:t>
            </a:r>
            <a:r>
              <a:rPr lang="en-US" sz="5400" dirty="0" smtClean="0"/>
              <a:t> </a:t>
            </a:r>
            <a:r>
              <a:rPr lang="en-US" sz="5400" dirty="0" err="1" smtClean="0"/>
              <a:t>Uds</a:t>
            </a:r>
            <a:r>
              <a:rPr lang="en-US" sz="5400" dirty="0" smtClean="0"/>
              <a:t>. me ___________(</a:t>
            </a:r>
            <a:r>
              <a:rPr lang="en-US" sz="5400" dirty="0" err="1" smtClean="0"/>
              <a:t>escuchar</a:t>
            </a:r>
            <a:r>
              <a:rPr lang="en-US" sz="5400" dirty="0" smtClean="0"/>
              <a:t>). </a:t>
            </a:r>
          </a:p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quiere</a:t>
            </a:r>
            <a:r>
              <a:rPr lang="en-US" sz="5400" dirty="0" smtClean="0"/>
              <a:t> </a:t>
            </a:r>
            <a:r>
              <a:rPr lang="en-US" sz="5400" dirty="0" err="1" smtClean="0"/>
              <a:t>decir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04332" y="3418199"/>
            <a:ext cx="62391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pple Chancery"/>
                <a:cs typeface="Apple Chancery"/>
              </a:rPr>
              <a:t>e</a:t>
            </a:r>
            <a:r>
              <a:rPr lang="en-US" sz="3600" dirty="0" err="1" smtClean="0">
                <a:latin typeface="Apple Chancery"/>
                <a:cs typeface="Apple Chancery"/>
              </a:rPr>
              <a:t>scucharan</a:t>
            </a:r>
            <a:r>
              <a:rPr lang="en-US" sz="3600" dirty="0" smtClean="0">
                <a:latin typeface="Apple Chancery"/>
                <a:cs typeface="Apple Chancery"/>
              </a:rPr>
              <a:t>/</a:t>
            </a:r>
            <a:r>
              <a:rPr lang="en-US" sz="3600" dirty="0" err="1" smtClean="0">
                <a:latin typeface="Apple Chancery"/>
                <a:cs typeface="Apple Chancery"/>
              </a:rPr>
              <a:t>escuchasen</a:t>
            </a:r>
            <a:endParaRPr lang="en-US" sz="3600" dirty="0" smtClean="0">
              <a:latin typeface="Apple Chancery"/>
              <a:cs typeface="Apple Chancery"/>
            </a:endParaRPr>
          </a:p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It would be better if you all listened to me.</a:t>
            </a:r>
            <a:endParaRPr lang="en-US" sz="36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5177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8487" y="869000"/>
            <a:ext cx="7786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 </a:t>
            </a:r>
            <a:r>
              <a:rPr lang="en-US" sz="4800" dirty="0" err="1" smtClean="0"/>
              <a:t>yo</a:t>
            </a:r>
            <a:r>
              <a:rPr lang="en-US" sz="4800" dirty="0" smtClean="0"/>
              <a:t> ___________ </a:t>
            </a:r>
            <a:r>
              <a:rPr lang="en-US" sz="4800" dirty="0" err="1" smtClean="0"/>
              <a:t>llegado</a:t>
            </a:r>
            <a:r>
              <a:rPr lang="en-US" sz="4800" dirty="0" smtClean="0"/>
              <a:t> a </a:t>
            </a:r>
            <a:r>
              <a:rPr lang="en-US" sz="4800" dirty="0" err="1" smtClean="0"/>
              <a:t>tiempo</a:t>
            </a:r>
            <a:r>
              <a:rPr lang="en-US" sz="4800" dirty="0" smtClean="0"/>
              <a:t>, </a:t>
            </a:r>
            <a:r>
              <a:rPr lang="en-US" sz="4800" dirty="0" err="1" smtClean="0"/>
              <a:t>habría</a:t>
            </a:r>
            <a:r>
              <a:rPr lang="en-US" sz="4800" dirty="0" smtClean="0"/>
              <a:t> _______ (</a:t>
            </a:r>
            <a:r>
              <a:rPr lang="en-US" sz="4800" dirty="0" err="1" smtClean="0"/>
              <a:t>ver</a:t>
            </a:r>
            <a:r>
              <a:rPr lang="en-US" sz="4800" dirty="0" smtClean="0"/>
              <a:t>) a </a:t>
            </a:r>
            <a:r>
              <a:rPr lang="en-US" sz="4800" dirty="0" err="1" smtClean="0"/>
              <a:t>mis</a:t>
            </a:r>
            <a:r>
              <a:rPr lang="en-US" sz="4800" dirty="0" smtClean="0"/>
              <a:t> amigos.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924075" y="4506821"/>
            <a:ext cx="5580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pple Chancery"/>
                <a:cs typeface="Apple Chancery"/>
              </a:rPr>
              <a:t>h</a:t>
            </a:r>
            <a:r>
              <a:rPr lang="en-US" sz="4000" dirty="0" err="1" smtClean="0">
                <a:latin typeface="Apple Chancery"/>
                <a:cs typeface="Apple Chancery"/>
              </a:rPr>
              <a:t>ubiera</a:t>
            </a:r>
            <a:r>
              <a:rPr lang="en-US" sz="4000" dirty="0" smtClean="0">
                <a:latin typeface="Apple Chancery"/>
                <a:cs typeface="Apple Chancery"/>
              </a:rPr>
              <a:t>/</a:t>
            </a:r>
            <a:r>
              <a:rPr lang="en-US" sz="4000" dirty="0" err="1" smtClean="0">
                <a:latin typeface="Apple Chancery"/>
                <a:cs typeface="Apple Chancery"/>
              </a:rPr>
              <a:t>hubiese</a:t>
            </a:r>
            <a:endParaRPr lang="en-US" sz="4000" dirty="0" smtClean="0">
              <a:latin typeface="Apple Chancery"/>
              <a:cs typeface="Apple Chancery"/>
            </a:endParaRPr>
          </a:p>
          <a:p>
            <a:pPr algn="ctr"/>
            <a:r>
              <a:rPr lang="en-US" sz="4000" dirty="0" err="1" smtClean="0">
                <a:latin typeface="Apple Chancery"/>
                <a:cs typeface="Apple Chancery"/>
              </a:rPr>
              <a:t>visto</a:t>
            </a:r>
            <a:endParaRPr lang="en-US" sz="4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5277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305520"/>
            <a:ext cx="6755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¿</a:t>
            </a:r>
            <a:r>
              <a:rPr lang="en-US" sz="6000" dirty="0" err="1" smtClean="0"/>
              <a:t>Qué</a:t>
            </a:r>
            <a:r>
              <a:rPr lang="en-US" sz="6000" dirty="0" smtClean="0"/>
              <a:t> </a:t>
            </a:r>
            <a:r>
              <a:rPr lang="en-US" sz="6000" dirty="0" err="1" smtClean="0"/>
              <a:t>quiere</a:t>
            </a:r>
            <a:r>
              <a:rPr lang="en-US" sz="6000" dirty="0" smtClean="0"/>
              <a:t> </a:t>
            </a:r>
            <a:r>
              <a:rPr lang="en-US" sz="6000" dirty="0" err="1" smtClean="0"/>
              <a:t>decir</a:t>
            </a:r>
            <a:r>
              <a:rPr lang="en-US" sz="6000" dirty="0" smtClean="0"/>
              <a:t> </a:t>
            </a:r>
            <a:r>
              <a:rPr lang="en-US" sz="6000" i="1" dirty="0" smtClean="0"/>
              <a:t>sensible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7" name="Picture 6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112" y="4702660"/>
            <a:ext cx="571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pple Chancery"/>
                <a:cs typeface="Apple Chancery"/>
              </a:rPr>
              <a:t>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0" y="3303542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5681" y="855565"/>
            <a:ext cx="7184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¿</a:t>
            </a:r>
            <a:r>
              <a:rPr lang="en-US" sz="4800" dirty="0" err="1" smtClean="0"/>
              <a:t>Cuáles</a:t>
            </a:r>
            <a:r>
              <a:rPr lang="en-US" sz="4800" dirty="0" smtClean="0"/>
              <a:t> </a:t>
            </a:r>
            <a:r>
              <a:rPr lang="en-US" sz="4800" dirty="0" err="1" smtClean="0"/>
              <a:t>fueron</a:t>
            </a:r>
            <a:r>
              <a:rPr lang="en-US" sz="4800" dirty="0" smtClean="0"/>
              <a:t> los </a:t>
            </a:r>
            <a:r>
              <a:rPr lang="en-US" sz="4800" dirty="0" err="1" smtClean="0"/>
              <a:t>efectos</a:t>
            </a:r>
            <a:r>
              <a:rPr lang="en-US" sz="4800" dirty="0" smtClean="0"/>
              <a:t> del pastel de la </a:t>
            </a:r>
            <a:r>
              <a:rPr lang="en-US" sz="4800" dirty="0" err="1" smtClean="0"/>
              <a:t>boda</a:t>
            </a:r>
            <a:r>
              <a:rPr lang="en-US" sz="4800" dirty="0" smtClean="0"/>
              <a:t> de </a:t>
            </a:r>
            <a:r>
              <a:rPr lang="en-US" sz="4800" dirty="0" err="1" smtClean="0"/>
              <a:t>Rosaura</a:t>
            </a:r>
            <a:r>
              <a:rPr lang="en-US" sz="4800" dirty="0" smtClean="0"/>
              <a:t> y Pedro en los </a:t>
            </a:r>
            <a:r>
              <a:rPr lang="en-US" sz="4800" dirty="0" err="1" smtClean="0"/>
              <a:t>invitados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913601" y="3943076"/>
            <a:ext cx="6718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pple Chancery"/>
                <a:cs typeface="Apple Chancery"/>
              </a:rPr>
              <a:t>Todos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sintieron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una</a:t>
            </a:r>
            <a:r>
              <a:rPr lang="en-US" sz="4000" dirty="0" smtClean="0">
                <a:latin typeface="Apple Chancery"/>
                <a:cs typeface="Apple Chancery"/>
              </a:rPr>
              <a:t> gran nostalgia y </a:t>
            </a:r>
            <a:r>
              <a:rPr lang="en-US" sz="4000" dirty="0" err="1" smtClean="0">
                <a:latin typeface="Apple Chancery"/>
                <a:cs typeface="Apple Chancery"/>
              </a:rPr>
              <a:t>empezaron</a:t>
            </a:r>
            <a:r>
              <a:rPr lang="en-US" sz="4000" dirty="0" smtClean="0">
                <a:latin typeface="Apple Chancery"/>
                <a:cs typeface="Apple Chancery"/>
              </a:rPr>
              <a:t> a </a:t>
            </a:r>
            <a:r>
              <a:rPr lang="en-US" sz="4000" dirty="0" err="1" smtClean="0">
                <a:latin typeface="Apple Chancery"/>
                <a:cs typeface="Apple Chancery"/>
              </a:rPr>
              <a:t>llorar</a:t>
            </a:r>
            <a:r>
              <a:rPr lang="en-US" sz="4000" dirty="0" smtClean="0">
                <a:latin typeface="Apple Chancery"/>
                <a:cs typeface="Apple Chancery"/>
              </a:rPr>
              <a:t> y </a:t>
            </a:r>
            <a:r>
              <a:rPr lang="en-US" sz="4000" dirty="0" err="1" smtClean="0">
                <a:latin typeface="Apple Chancery"/>
                <a:cs typeface="Apple Chancery"/>
              </a:rPr>
              <a:t>luego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todos</a:t>
            </a:r>
            <a:r>
              <a:rPr lang="en-US" sz="4000" dirty="0" smtClean="0">
                <a:latin typeface="Apple Chancery"/>
                <a:cs typeface="Apple Chancery"/>
              </a:rPr>
              <a:t> </a:t>
            </a:r>
            <a:r>
              <a:rPr lang="en-US" sz="4000" dirty="0" err="1" smtClean="0">
                <a:latin typeface="Apple Chancery"/>
                <a:cs typeface="Apple Chancery"/>
              </a:rPr>
              <a:t>vomitaron</a:t>
            </a:r>
            <a:r>
              <a:rPr lang="en-US" sz="4000" dirty="0" smtClean="0">
                <a:latin typeface="Apple Chancery"/>
                <a:cs typeface="Apple Chancery"/>
              </a:rPr>
              <a:t>.</a:t>
            </a:r>
            <a:endParaRPr lang="en-US" sz="4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9017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39076" y="58615"/>
            <a:ext cx="9007231" cy="6701692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1081" y="1426321"/>
            <a:ext cx="47283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pple Chancery"/>
                <a:cs typeface="Apple Chancery"/>
                <a:hlinkClick r:id="rId3" action="ppaction://hlinksldjump"/>
              </a:rPr>
              <a:t>Audio </a:t>
            </a:r>
          </a:p>
          <a:p>
            <a:pPr algn="ctr"/>
            <a:r>
              <a:rPr lang="en-US" sz="8000" dirty="0" err="1" smtClean="0">
                <a:latin typeface="Apple Chancery"/>
                <a:cs typeface="Apple Chancery"/>
                <a:hlinkClick r:id="rId3" action="ppaction://hlinksldjump"/>
              </a:rPr>
              <a:t>Doble</a:t>
            </a:r>
            <a:endParaRPr lang="en-US" sz="8000" dirty="0" smtClean="0">
              <a:latin typeface="Apple Chancery"/>
              <a:cs typeface="Apple Chancery"/>
              <a:hlinkClick r:id="rId3" action="ppaction://hlinksldjump"/>
            </a:endParaRPr>
          </a:p>
          <a:p>
            <a:pPr algn="ctr"/>
            <a:r>
              <a:rPr lang="en-US" sz="8000" dirty="0" err="1" smtClean="0">
                <a:latin typeface="Apple Chancery"/>
                <a:cs typeface="Apple Chancery"/>
                <a:hlinkClick r:id="rId3" action="ppaction://hlinksldjump"/>
              </a:rPr>
              <a:t>Doble</a:t>
            </a:r>
            <a:endParaRPr lang="en-US" sz="8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363508788"/>
      </p:ext>
    </p:extLst>
  </p:cSld>
  <p:clrMapOvr>
    <a:masterClrMapping/>
  </p:clrMapOvr>
  <p:transition xmlns:p14="http://schemas.microsoft.com/office/powerpoint/2010/main" spd="slow">
    <p:wipe/>
    <p:sndAc>
      <p:stSnd>
        <p:snd r:embed="rId2" name="Drum Roll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4018506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307" y="668462"/>
            <a:ext cx="8504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dijo</a:t>
            </a:r>
            <a:r>
              <a:rPr lang="en-US" sz="6000" dirty="0" smtClean="0"/>
              <a:t>…?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239007" y="4156768"/>
            <a:ext cx="66501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pple Chancery"/>
                <a:cs typeface="Apple Chancery"/>
              </a:rPr>
              <a:t>La </a:t>
            </a:r>
            <a:r>
              <a:rPr lang="en-US" sz="5400" dirty="0" err="1" smtClean="0">
                <a:latin typeface="Apple Chancery"/>
                <a:cs typeface="Apple Chancery"/>
              </a:rPr>
              <a:t>hija</a:t>
            </a:r>
            <a:r>
              <a:rPr lang="en-US" sz="5400" dirty="0" smtClean="0">
                <a:latin typeface="Apple Chancery"/>
                <a:cs typeface="Apple Chancery"/>
              </a:rPr>
              <a:t> de Esperanza y Alex (la </a:t>
            </a:r>
            <a:r>
              <a:rPr lang="en-US" sz="5400" dirty="0" err="1" smtClean="0">
                <a:latin typeface="Apple Chancery"/>
                <a:cs typeface="Apple Chancery"/>
              </a:rPr>
              <a:t>narradora</a:t>
            </a:r>
            <a:r>
              <a:rPr lang="en-US" sz="5400" dirty="0" smtClean="0">
                <a:latin typeface="Apple Chancery"/>
                <a:cs typeface="Apple Chancery"/>
              </a:rPr>
              <a:t>)</a:t>
            </a:r>
            <a:endParaRPr lang="en-US" sz="5400" dirty="0">
              <a:latin typeface="Apple Chancery"/>
              <a:cs typeface="Apple Chancery"/>
            </a:endParaRPr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0" y="4471297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434" y="373668"/>
            <a:ext cx="8120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Cómo</a:t>
            </a:r>
            <a:r>
              <a:rPr lang="en-US" sz="5400" dirty="0" smtClean="0"/>
              <a:t> </a:t>
            </a:r>
            <a:r>
              <a:rPr lang="en-US" sz="5400" dirty="0" err="1" smtClean="0"/>
              <a:t>sabía</a:t>
            </a:r>
            <a:r>
              <a:rPr lang="en-US" sz="5400" dirty="0" smtClean="0"/>
              <a:t> </a:t>
            </a:r>
            <a:r>
              <a:rPr lang="en-US" sz="5400" dirty="0" err="1" smtClean="0"/>
              <a:t>Tita</a:t>
            </a:r>
            <a:r>
              <a:rPr lang="en-US" sz="5400" dirty="0" smtClean="0"/>
              <a:t> </a:t>
            </a:r>
            <a:r>
              <a:rPr lang="en-US" sz="5400" dirty="0" err="1" smtClean="0"/>
              <a:t>como</a:t>
            </a:r>
            <a:r>
              <a:rPr lang="en-US" sz="5400" dirty="0" smtClean="0"/>
              <a:t> </a:t>
            </a:r>
            <a:r>
              <a:rPr lang="en-US" sz="5400" dirty="0" err="1" smtClean="0"/>
              <a:t>preparar</a:t>
            </a:r>
            <a:r>
              <a:rPr lang="en-US" sz="5400" dirty="0" smtClean="0"/>
              <a:t> </a:t>
            </a:r>
            <a:r>
              <a:rPr lang="en-US" sz="5400" dirty="0" err="1" smtClean="0"/>
              <a:t>las</a:t>
            </a:r>
            <a:r>
              <a:rPr lang="en-US" sz="5400" dirty="0" smtClean="0"/>
              <a:t> </a:t>
            </a:r>
            <a:r>
              <a:rPr lang="en-US" sz="5400" dirty="0" err="1" smtClean="0"/>
              <a:t>codornices</a:t>
            </a:r>
            <a:r>
              <a:rPr lang="en-US" sz="5400" dirty="0" smtClean="0"/>
              <a:t> en </a:t>
            </a:r>
            <a:r>
              <a:rPr lang="en-US" sz="5400" dirty="0" err="1" smtClean="0"/>
              <a:t>pétalos</a:t>
            </a:r>
            <a:r>
              <a:rPr lang="en-US" sz="5400" dirty="0" smtClean="0"/>
              <a:t> de </a:t>
            </a:r>
            <a:r>
              <a:rPr lang="en-US" sz="5400" dirty="0" err="1" smtClean="0"/>
              <a:t>rosas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700257" y="2958991"/>
            <a:ext cx="6854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latin typeface="Apple Chancery"/>
                <a:cs typeface="Apple Chancery"/>
              </a:rPr>
              <a:t>Escuchó</a:t>
            </a:r>
            <a:r>
              <a:rPr lang="en-US" sz="4400" i="1" dirty="0" smtClean="0">
                <a:latin typeface="Apple Chancery"/>
                <a:cs typeface="Apple Chancery"/>
              </a:rPr>
              <a:t> la </a:t>
            </a:r>
            <a:r>
              <a:rPr lang="en-US" sz="4400" i="1" dirty="0" err="1" smtClean="0">
                <a:latin typeface="Apple Chancery"/>
                <a:cs typeface="Apple Chancery"/>
              </a:rPr>
              <a:t>voz</a:t>
            </a:r>
            <a:r>
              <a:rPr lang="en-US" sz="4400" i="1" dirty="0" smtClean="0">
                <a:latin typeface="Apple Chancery"/>
                <a:cs typeface="Apple Chancery"/>
              </a:rPr>
              <a:t> de </a:t>
            </a:r>
            <a:r>
              <a:rPr lang="en-US" sz="4400" i="1" dirty="0" err="1" smtClean="0">
                <a:latin typeface="Apple Chancery"/>
                <a:cs typeface="Apple Chancery"/>
              </a:rPr>
              <a:t>Nacha</a:t>
            </a:r>
            <a:r>
              <a:rPr lang="en-US" sz="4400" i="1" dirty="0" smtClean="0">
                <a:latin typeface="Apple Chancery"/>
                <a:cs typeface="Apple Chancery"/>
              </a:rPr>
              <a:t> </a:t>
            </a:r>
            <a:r>
              <a:rPr lang="en-US" sz="4400" i="1" dirty="0" err="1" smtClean="0">
                <a:latin typeface="Apple Chancery"/>
                <a:cs typeface="Apple Chancery"/>
              </a:rPr>
              <a:t>dictándole</a:t>
            </a:r>
            <a:r>
              <a:rPr lang="en-US" sz="4400" i="1" dirty="0" smtClean="0">
                <a:latin typeface="Apple Chancery"/>
                <a:cs typeface="Apple Chancery"/>
              </a:rPr>
              <a:t> al </a:t>
            </a:r>
            <a:r>
              <a:rPr lang="en-US" sz="4400" i="1" dirty="0" err="1" smtClean="0">
                <a:latin typeface="Apple Chancery"/>
                <a:cs typeface="Apple Chancery"/>
              </a:rPr>
              <a:t>oído</a:t>
            </a:r>
            <a:r>
              <a:rPr lang="en-US" sz="4400" i="1" dirty="0" smtClean="0">
                <a:latin typeface="Apple Chancery"/>
                <a:cs typeface="Apple Chancery"/>
              </a:rPr>
              <a:t> la </a:t>
            </a:r>
            <a:r>
              <a:rPr lang="en-US" sz="4400" i="1" dirty="0" err="1" smtClean="0">
                <a:latin typeface="Apple Chancery"/>
                <a:cs typeface="Apple Chancery"/>
              </a:rPr>
              <a:t>receta</a:t>
            </a:r>
            <a:r>
              <a:rPr lang="en-US" sz="4400" i="1" dirty="0" smtClean="0">
                <a:latin typeface="Apple Chancery"/>
                <a:cs typeface="Apple Chancery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00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591" y="573346"/>
            <a:ext cx="7686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hizo</a:t>
            </a:r>
            <a:r>
              <a:rPr lang="en-US" sz="5400" dirty="0" smtClean="0"/>
              <a:t> Juan el </a:t>
            </a:r>
            <a:r>
              <a:rPr lang="en-US" sz="5400" dirty="0" err="1" smtClean="0"/>
              <a:t>villista</a:t>
            </a:r>
            <a:r>
              <a:rPr lang="en-US" sz="5400" dirty="0" smtClean="0"/>
              <a:t> </a:t>
            </a:r>
            <a:r>
              <a:rPr lang="en-US" sz="5400" dirty="0" err="1" smtClean="0"/>
              <a:t>cuando</a:t>
            </a:r>
            <a:r>
              <a:rPr lang="en-US" sz="5400" dirty="0" smtClean="0"/>
              <a:t> </a:t>
            </a:r>
            <a:r>
              <a:rPr lang="en-US" sz="5400" dirty="0" err="1" smtClean="0"/>
              <a:t>llegó</a:t>
            </a:r>
            <a:r>
              <a:rPr lang="en-US" sz="5400" dirty="0" smtClean="0"/>
              <a:t> </a:t>
            </a:r>
            <a:r>
              <a:rPr lang="en-US" sz="5400" dirty="0" err="1" smtClean="0"/>
              <a:t>una</a:t>
            </a:r>
            <a:r>
              <a:rPr lang="en-US" sz="5400" dirty="0" smtClean="0"/>
              <a:t> </a:t>
            </a:r>
            <a:r>
              <a:rPr lang="en-US" sz="5400" dirty="0" err="1" smtClean="0"/>
              <a:t>nube</a:t>
            </a:r>
            <a:r>
              <a:rPr lang="en-US" sz="5400" dirty="0" smtClean="0"/>
              <a:t> </a:t>
            </a:r>
            <a:r>
              <a:rPr lang="en-US" sz="5400" dirty="0" err="1" smtClean="0"/>
              <a:t>rosada</a:t>
            </a:r>
            <a:r>
              <a:rPr lang="en-US" sz="5400" dirty="0" smtClean="0"/>
              <a:t> hasta </a:t>
            </a:r>
            <a:r>
              <a:rPr lang="en-US" sz="5400" dirty="0" err="1" smtClean="0"/>
              <a:t>él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56477" y="3597914"/>
            <a:ext cx="58982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pple Chancery"/>
                <a:cs typeface="Apple Chancery"/>
              </a:rPr>
              <a:t>Abandonó</a:t>
            </a:r>
            <a:r>
              <a:rPr lang="en-US" sz="4400" dirty="0" smtClean="0">
                <a:latin typeface="Apple Chancery"/>
                <a:cs typeface="Apple Chancery"/>
              </a:rPr>
              <a:t> el campo de </a:t>
            </a:r>
            <a:r>
              <a:rPr lang="en-US" sz="4400" dirty="0" err="1" smtClean="0">
                <a:latin typeface="Apple Chancery"/>
                <a:cs typeface="Apple Chancery"/>
              </a:rPr>
              <a:t>batalla</a:t>
            </a:r>
            <a:r>
              <a:rPr lang="en-US" sz="4400" dirty="0" smtClean="0">
                <a:latin typeface="Apple Chancery"/>
                <a:cs typeface="Apple Chancery"/>
              </a:rPr>
              <a:t> </a:t>
            </a:r>
            <a:r>
              <a:rPr lang="en-US" sz="4400" dirty="0" err="1" smtClean="0">
                <a:latin typeface="Apple Chancery"/>
                <a:cs typeface="Apple Chancery"/>
              </a:rPr>
              <a:t>para</a:t>
            </a:r>
            <a:r>
              <a:rPr lang="en-US" sz="4400" dirty="0" smtClean="0">
                <a:latin typeface="Apple Chancery"/>
                <a:cs typeface="Apple Chancery"/>
              </a:rPr>
              <a:t> </a:t>
            </a:r>
            <a:r>
              <a:rPr lang="en-US" sz="4400" dirty="0" err="1" smtClean="0">
                <a:latin typeface="Apple Chancery"/>
                <a:cs typeface="Apple Chancery"/>
              </a:rPr>
              <a:t>seguir</a:t>
            </a:r>
            <a:r>
              <a:rPr lang="en-US" sz="4400" dirty="0" smtClean="0">
                <a:latin typeface="Apple Chancery"/>
                <a:cs typeface="Apple Chancery"/>
              </a:rPr>
              <a:t> el </a:t>
            </a:r>
            <a:r>
              <a:rPr lang="en-US" sz="4400" dirty="0" err="1" smtClean="0">
                <a:latin typeface="Apple Chancery"/>
                <a:cs typeface="Apple Chancery"/>
              </a:rPr>
              <a:t>olor</a:t>
            </a:r>
            <a:r>
              <a:rPr lang="en-US" sz="4400" dirty="0" smtClean="0">
                <a:latin typeface="Apple Chancery"/>
                <a:cs typeface="Apple Chancery"/>
              </a:rPr>
              <a:t> a </a:t>
            </a:r>
            <a:r>
              <a:rPr lang="en-US" sz="4400" dirty="0" err="1" smtClean="0">
                <a:latin typeface="Apple Chancery"/>
                <a:cs typeface="Apple Chancery"/>
              </a:rPr>
              <a:t>rosas</a:t>
            </a:r>
            <a:r>
              <a:rPr lang="en-US" sz="4400" dirty="0">
                <a:latin typeface="Apple Chancery"/>
                <a:cs typeface="Apple Chancery"/>
              </a:rPr>
              <a:t> </a:t>
            </a:r>
            <a:r>
              <a:rPr lang="en-US" sz="4400" dirty="0" smtClean="0">
                <a:latin typeface="Apple Chancery"/>
                <a:cs typeface="Apple Chancery"/>
              </a:rPr>
              <a:t>y se </a:t>
            </a:r>
            <a:r>
              <a:rPr lang="en-US" sz="4400" dirty="0" err="1" smtClean="0">
                <a:latin typeface="Apple Chancery"/>
                <a:cs typeface="Apple Chancery"/>
              </a:rPr>
              <a:t>fue</a:t>
            </a:r>
            <a:r>
              <a:rPr lang="en-US" sz="4400" dirty="0" smtClean="0">
                <a:latin typeface="Apple Chancery"/>
                <a:cs typeface="Apple Chancery"/>
              </a:rPr>
              <a:t> con </a:t>
            </a:r>
            <a:r>
              <a:rPr lang="en-US" sz="4400" dirty="0" err="1" smtClean="0">
                <a:latin typeface="Apple Chancery"/>
                <a:cs typeface="Apple Chancery"/>
              </a:rPr>
              <a:t>Gertrudis</a:t>
            </a:r>
            <a:r>
              <a:rPr lang="en-US" sz="4400" dirty="0" smtClean="0">
                <a:latin typeface="Apple Chancery"/>
                <a:cs typeface="Apple Chancery"/>
              </a:rPr>
              <a:t>.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0673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24444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591" y="573346"/>
            <a:ext cx="7686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¿</a:t>
            </a:r>
            <a:r>
              <a:rPr lang="en-US" sz="5400" dirty="0" err="1" smtClean="0"/>
              <a:t>Qué</a:t>
            </a:r>
            <a:r>
              <a:rPr lang="en-US" sz="5400" dirty="0" smtClean="0"/>
              <a:t> </a:t>
            </a:r>
            <a:r>
              <a:rPr lang="en-US" sz="5400" dirty="0" err="1" smtClean="0"/>
              <a:t>permanece</a:t>
            </a:r>
            <a:r>
              <a:rPr lang="en-US" sz="5400" dirty="0" smtClean="0"/>
              <a:t> en el </a:t>
            </a:r>
            <a:r>
              <a:rPr lang="en-US" sz="5400" dirty="0" err="1" smtClean="0"/>
              <a:t>estacionamiento</a:t>
            </a:r>
            <a:r>
              <a:rPr lang="en-US" sz="5400" dirty="0" smtClean="0"/>
              <a:t> hoy </a:t>
            </a:r>
            <a:r>
              <a:rPr lang="en-US" sz="5400" dirty="0" err="1" smtClean="0"/>
              <a:t>día</a:t>
            </a:r>
            <a:r>
              <a:rPr lang="en-US" sz="5400" dirty="0" smtClean="0"/>
              <a:t> </a:t>
            </a:r>
            <a:r>
              <a:rPr lang="en-US" sz="5400" dirty="0" err="1" smtClean="0"/>
              <a:t>donde</a:t>
            </a:r>
            <a:r>
              <a:rPr lang="en-US" sz="5400" dirty="0" smtClean="0"/>
              <a:t> </a:t>
            </a:r>
            <a:r>
              <a:rPr lang="en-US" sz="5400" dirty="0" err="1" smtClean="0"/>
              <a:t>estaba</a:t>
            </a:r>
            <a:r>
              <a:rPr lang="en-US" sz="5400" dirty="0" smtClean="0"/>
              <a:t> la </a:t>
            </a:r>
            <a:r>
              <a:rPr lang="en-US" sz="5400" dirty="0" err="1" smtClean="0"/>
              <a:t>regadera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56477" y="3624060"/>
            <a:ext cx="589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El </a:t>
            </a:r>
            <a:r>
              <a:rPr lang="en-US" sz="4400" dirty="0" err="1" smtClean="0">
                <a:latin typeface="Apple Chancery"/>
                <a:cs typeface="Apple Chancery"/>
              </a:rPr>
              <a:t>olor</a:t>
            </a:r>
            <a:r>
              <a:rPr lang="en-US" sz="4400" dirty="0" smtClean="0">
                <a:latin typeface="Apple Chancery"/>
                <a:cs typeface="Apple Chancery"/>
              </a:rPr>
              <a:t> a </a:t>
            </a:r>
            <a:r>
              <a:rPr lang="en-US" sz="4400" dirty="0" err="1" smtClean="0">
                <a:latin typeface="Apple Chancery"/>
                <a:cs typeface="Apple Chancery"/>
              </a:rPr>
              <a:t>rosas</a:t>
            </a:r>
            <a:r>
              <a:rPr lang="en-US" sz="4400" dirty="0" smtClean="0">
                <a:latin typeface="Apple Chancery"/>
                <a:cs typeface="Apple Chancery"/>
              </a:rPr>
              <a:t>.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2797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4" y="2668447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865" y="6939"/>
            <a:ext cx="896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Escriba</a:t>
            </a:r>
            <a:r>
              <a:rPr lang="en-US" sz="3200" dirty="0" smtClean="0"/>
              <a:t> 7 </a:t>
            </a:r>
            <a:r>
              <a:rPr lang="en-US" sz="3200" dirty="0" err="1" smtClean="0"/>
              <a:t>elementos</a:t>
            </a:r>
            <a:r>
              <a:rPr lang="en-US" sz="3200" dirty="0" smtClean="0"/>
              <a:t> del </a:t>
            </a:r>
            <a:r>
              <a:rPr lang="en-US" sz="3200" dirty="0" err="1" smtClean="0"/>
              <a:t>realismo</a:t>
            </a:r>
            <a:r>
              <a:rPr lang="en-US" sz="3200" dirty="0" smtClean="0"/>
              <a:t> </a:t>
            </a:r>
            <a:r>
              <a:rPr lang="en-US" sz="3200" dirty="0" err="1" smtClean="0"/>
              <a:t>mágico</a:t>
            </a:r>
            <a:r>
              <a:rPr lang="en-US" sz="3200" dirty="0" smtClean="0"/>
              <a:t> en </a:t>
            </a:r>
            <a:r>
              <a:rPr lang="en-US" sz="3200" i="1" dirty="0" smtClean="0"/>
              <a:t>Como </a:t>
            </a:r>
            <a:r>
              <a:rPr lang="en-US" sz="3200" i="1" dirty="0" err="1" smtClean="0"/>
              <a:t>agua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para</a:t>
            </a:r>
            <a:r>
              <a:rPr lang="en-US" sz="3200" i="1" dirty="0" smtClean="0"/>
              <a:t> chocolate </a:t>
            </a:r>
            <a:r>
              <a:rPr lang="en-US" sz="3200" dirty="0" smtClean="0"/>
              <a:t>de los </a:t>
            </a:r>
            <a:r>
              <a:rPr lang="en-US" sz="3200" dirty="0" err="1" smtClean="0"/>
              <a:t>capítulos</a:t>
            </a:r>
            <a:r>
              <a:rPr lang="en-US" sz="3200" dirty="0" smtClean="0"/>
              <a:t> 1-3.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82506" y="1207035"/>
            <a:ext cx="786149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dirty="0" err="1" smtClean="0">
                <a:latin typeface="Apple Chancery"/>
                <a:cs typeface="Apple Chancery"/>
              </a:rPr>
              <a:t>Nacha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podía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oír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loa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llantos</a:t>
            </a:r>
            <a:r>
              <a:rPr lang="en-US" sz="2800" dirty="0" smtClean="0">
                <a:latin typeface="Apple Chancery"/>
                <a:cs typeface="Apple Chancery"/>
              </a:rPr>
              <a:t> de </a:t>
            </a:r>
            <a:r>
              <a:rPr lang="en-US" sz="2800" dirty="0" err="1" smtClean="0">
                <a:latin typeface="Apple Chancery"/>
                <a:cs typeface="Apple Chancery"/>
              </a:rPr>
              <a:t>Tita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cuando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estaba</a:t>
            </a:r>
            <a:r>
              <a:rPr lang="en-US" sz="2800" dirty="0" smtClean="0">
                <a:latin typeface="Apple Chancery"/>
                <a:cs typeface="Apple Chancery"/>
              </a:rPr>
              <a:t> en el </a:t>
            </a:r>
            <a:r>
              <a:rPr lang="en-US" sz="2800" dirty="0" err="1" smtClean="0">
                <a:latin typeface="Apple Chancery"/>
                <a:cs typeface="Apple Chancery"/>
              </a:rPr>
              <a:t>vientre</a:t>
            </a:r>
            <a:r>
              <a:rPr lang="en-US" sz="2800" dirty="0" smtClean="0">
                <a:latin typeface="Apple Chancery"/>
                <a:cs typeface="Apple Chancery"/>
              </a:rPr>
              <a:t> de </a:t>
            </a:r>
            <a:r>
              <a:rPr lang="en-US" sz="2800" dirty="0" err="1" smtClean="0">
                <a:latin typeface="Apple Chancery"/>
                <a:cs typeface="Apple Chancery"/>
              </a:rPr>
              <a:t>Mamá</a:t>
            </a:r>
            <a:r>
              <a:rPr lang="en-US" sz="2800" dirty="0" smtClean="0">
                <a:latin typeface="Apple Chancery"/>
                <a:cs typeface="Apple Chancery"/>
              </a:rPr>
              <a:t> Elena.</a:t>
            </a:r>
          </a:p>
          <a:p>
            <a:pPr marL="742950" indent="-742950">
              <a:buAutoNum type="arabicPeriod"/>
            </a:pPr>
            <a:r>
              <a:rPr lang="en-US" sz="2800" dirty="0" err="1" smtClean="0">
                <a:latin typeface="Apple Chancery"/>
                <a:cs typeface="Apple Chancery"/>
              </a:rPr>
              <a:t>Nacha</a:t>
            </a:r>
            <a:r>
              <a:rPr lang="en-US" sz="2800" dirty="0" smtClean="0">
                <a:latin typeface="Apple Chancery"/>
                <a:cs typeface="Apple Chancery"/>
              </a:rPr>
              <a:t> le </a:t>
            </a:r>
            <a:r>
              <a:rPr lang="en-US" sz="2800" dirty="0" err="1" smtClean="0">
                <a:latin typeface="Apple Chancery"/>
                <a:cs typeface="Apple Chancery"/>
              </a:rPr>
              <a:t>dictó</a:t>
            </a:r>
            <a:r>
              <a:rPr lang="en-US" sz="2800" dirty="0" smtClean="0">
                <a:latin typeface="Apple Chancery"/>
                <a:cs typeface="Apple Chancery"/>
              </a:rPr>
              <a:t> a </a:t>
            </a:r>
            <a:r>
              <a:rPr lang="en-US" sz="2800" dirty="0" err="1" smtClean="0">
                <a:latin typeface="Apple Chancery"/>
                <a:cs typeface="Apple Chancery"/>
              </a:rPr>
              <a:t>Tita</a:t>
            </a:r>
            <a:r>
              <a:rPr lang="en-US" sz="2800" dirty="0" smtClean="0">
                <a:latin typeface="Apple Chancery"/>
                <a:cs typeface="Apple Chancery"/>
              </a:rPr>
              <a:t> l al </a:t>
            </a:r>
            <a:r>
              <a:rPr lang="en-US" sz="2800" dirty="0" err="1" smtClean="0">
                <a:latin typeface="Apple Chancery"/>
                <a:cs typeface="Apple Chancery"/>
              </a:rPr>
              <a:t>oído</a:t>
            </a:r>
            <a:r>
              <a:rPr lang="en-US" sz="2800" dirty="0" smtClean="0">
                <a:latin typeface="Apple Chancery"/>
                <a:cs typeface="Apple Chancery"/>
              </a:rPr>
              <a:t> la </a:t>
            </a:r>
            <a:r>
              <a:rPr lang="en-US" sz="2800" dirty="0" err="1" smtClean="0">
                <a:latin typeface="Apple Chancery"/>
                <a:cs typeface="Apple Chancery"/>
              </a:rPr>
              <a:t>receta</a:t>
            </a:r>
            <a:r>
              <a:rPr lang="en-US" sz="2800" dirty="0">
                <a:latin typeface="Apple Chancery"/>
                <a:cs typeface="Apple Chancery"/>
              </a:rPr>
              <a:t>.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latin typeface="Apple Chancery"/>
                <a:cs typeface="Apple Chancery"/>
              </a:rPr>
              <a:t>La </a:t>
            </a:r>
            <a:r>
              <a:rPr lang="en-US" sz="2800" dirty="0" err="1" smtClean="0">
                <a:latin typeface="Apple Chancery"/>
                <a:cs typeface="Apple Chancery"/>
              </a:rPr>
              <a:t>mirada</a:t>
            </a:r>
            <a:r>
              <a:rPr lang="en-US" sz="2800" dirty="0" smtClean="0">
                <a:latin typeface="Apple Chancery"/>
                <a:cs typeface="Apple Chancery"/>
              </a:rPr>
              <a:t> de Pedro le </a:t>
            </a:r>
            <a:r>
              <a:rPr lang="en-US" sz="2800" dirty="0" err="1" smtClean="0">
                <a:latin typeface="Apple Chancery"/>
                <a:cs typeface="Apple Chancery"/>
              </a:rPr>
              <a:t>quemó</a:t>
            </a:r>
            <a:r>
              <a:rPr lang="en-US" sz="2800" dirty="0" smtClean="0">
                <a:latin typeface="Apple Chancery"/>
                <a:cs typeface="Apple Chancery"/>
              </a:rPr>
              <a:t> la </a:t>
            </a:r>
            <a:r>
              <a:rPr lang="en-US" sz="2800" dirty="0" err="1" smtClean="0">
                <a:latin typeface="Apple Chancery"/>
                <a:cs typeface="Apple Chancery"/>
              </a:rPr>
              <a:t>piel</a:t>
            </a:r>
            <a:r>
              <a:rPr lang="en-US" sz="2800" dirty="0" smtClean="0">
                <a:latin typeface="Apple Chancery"/>
                <a:cs typeface="Apple Chancery"/>
              </a:rPr>
              <a:t> a </a:t>
            </a:r>
            <a:r>
              <a:rPr lang="en-US" sz="2800" dirty="0" err="1" smtClean="0">
                <a:latin typeface="Apple Chancery"/>
                <a:cs typeface="Apple Chancery"/>
              </a:rPr>
              <a:t>Tita</a:t>
            </a:r>
            <a:r>
              <a:rPr lang="en-US" sz="2800" dirty="0" smtClean="0">
                <a:latin typeface="Apple Chancery"/>
                <a:cs typeface="Apple Chancery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latin typeface="Apple Chancery"/>
                <a:cs typeface="Apple Chancery"/>
              </a:rPr>
              <a:t>Pedro y </a:t>
            </a:r>
            <a:r>
              <a:rPr lang="en-US" sz="2800" dirty="0" err="1" smtClean="0">
                <a:latin typeface="Apple Chancery"/>
                <a:cs typeface="Apple Chancery"/>
              </a:rPr>
              <a:t>Tita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podían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comunicarse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por</a:t>
            </a:r>
            <a:r>
              <a:rPr lang="en-US" sz="2800" dirty="0" smtClean="0">
                <a:latin typeface="Apple Chancery"/>
                <a:cs typeface="Apple Chancery"/>
              </a:rPr>
              <a:t> la comida.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latin typeface="Apple Chancery"/>
                <a:cs typeface="Apple Chancery"/>
              </a:rPr>
              <a:t>Las </a:t>
            </a:r>
            <a:r>
              <a:rPr lang="en-US" sz="2800" dirty="0" err="1" smtClean="0">
                <a:latin typeface="Apple Chancery"/>
                <a:cs typeface="Apple Chancery"/>
              </a:rPr>
              <a:t>gotas</a:t>
            </a:r>
            <a:r>
              <a:rPr lang="en-US" sz="2800" dirty="0" smtClean="0">
                <a:latin typeface="Apple Chancery"/>
                <a:cs typeface="Apple Chancery"/>
              </a:rPr>
              <a:t> de </a:t>
            </a:r>
            <a:r>
              <a:rPr lang="en-US" sz="2800" dirty="0" err="1" smtClean="0">
                <a:latin typeface="Apple Chancery"/>
                <a:cs typeface="Apple Chancery"/>
              </a:rPr>
              <a:t>sudor</a:t>
            </a:r>
            <a:r>
              <a:rPr lang="en-US" sz="2800" dirty="0" smtClean="0">
                <a:latin typeface="Apple Chancery"/>
                <a:cs typeface="Apple Chancery"/>
              </a:rPr>
              <a:t> de </a:t>
            </a:r>
            <a:r>
              <a:rPr lang="en-US" sz="2800" dirty="0" err="1" smtClean="0">
                <a:latin typeface="Apple Chancery"/>
                <a:cs typeface="Apple Chancery"/>
              </a:rPr>
              <a:t>Gertrudias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eran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rosadas</a:t>
            </a:r>
            <a:r>
              <a:rPr lang="en-US" sz="2800" dirty="0" smtClean="0">
                <a:latin typeface="Apple Chancery"/>
                <a:cs typeface="Apple Chancery"/>
              </a:rPr>
              <a:t> con el </a:t>
            </a:r>
            <a:r>
              <a:rPr lang="en-US" sz="2800" dirty="0" err="1" smtClean="0">
                <a:latin typeface="Apple Chancery"/>
                <a:cs typeface="Apple Chancery"/>
              </a:rPr>
              <a:t>olor</a:t>
            </a:r>
            <a:r>
              <a:rPr lang="en-US" sz="2800" dirty="0" smtClean="0">
                <a:latin typeface="Apple Chancery"/>
                <a:cs typeface="Apple Chancery"/>
              </a:rPr>
              <a:t> a </a:t>
            </a:r>
            <a:r>
              <a:rPr lang="en-US" sz="2800" dirty="0" err="1" smtClean="0">
                <a:latin typeface="Apple Chancery"/>
                <a:cs typeface="Apple Chancery"/>
              </a:rPr>
              <a:t>rosas</a:t>
            </a:r>
            <a:r>
              <a:rPr lang="en-US" sz="2800" dirty="0" smtClean="0">
                <a:latin typeface="Apple Chancery"/>
                <a:cs typeface="Apple Chancery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2800" dirty="0" err="1" smtClean="0">
                <a:latin typeface="Apple Chancery"/>
                <a:cs typeface="Apple Chancery"/>
              </a:rPr>
              <a:t>Una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nube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rosada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llegó</a:t>
            </a:r>
            <a:r>
              <a:rPr lang="en-US" sz="2800" dirty="0" smtClean="0">
                <a:latin typeface="Apple Chancery"/>
                <a:cs typeface="Apple Chancery"/>
              </a:rPr>
              <a:t> a Juan y</a:t>
            </a:r>
            <a:r>
              <a:rPr lang="en-US" sz="2800" dirty="0">
                <a:latin typeface="Apple Chancery"/>
                <a:cs typeface="Apple Chancery"/>
              </a:rPr>
              <a:t> </a:t>
            </a:r>
            <a:r>
              <a:rPr lang="en-US" sz="2800" dirty="0" smtClean="0">
                <a:latin typeface="Apple Chancery"/>
                <a:cs typeface="Apple Chancery"/>
              </a:rPr>
              <a:t>le </a:t>
            </a:r>
            <a:r>
              <a:rPr lang="en-US" sz="2800" dirty="0" err="1" smtClean="0">
                <a:latin typeface="Apple Chancery"/>
                <a:cs typeface="Apple Chancery"/>
              </a:rPr>
              <a:t>hizo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abandonar</a:t>
            </a:r>
            <a:r>
              <a:rPr lang="en-US" sz="2800" dirty="0" smtClean="0">
                <a:latin typeface="Apple Chancery"/>
                <a:cs typeface="Apple Chancery"/>
              </a:rPr>
              <a:t> la </a:t>
            </a:r>
            <a:r>
              <a:rPr lang="en-US" sz="2800" dirty="0" err="1" smtClean="0">
                <a:latin typeface="Apple Chancery"/>
                <a:cs typeface="Apple Chancery"/>
              </a:rPr>
              <a:t>batalla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para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seguir</a:t>
            </a:r>
            <a:r>
              <a:rPr lang="en-US" sz="2800" dirty="0" smtClean="0">
                <a:latin typeface="Apple Chancery"/>
                <a:cs typeface="Apple Chancery"/>
              </a:rPr>
              <a:t> el </a:t>
            </a:r>
            <a:r>
              <a:rPr lang="en-US" sz="2800" dirty="0" err="1" smtClean="0">
                <a:latin typeface="Apple Chancery"/>
                <a:cs typeface="Apple Chancery"/>
              </a:rPr>
              <a:t>olor</a:t>
            </a:r>
            <a:r>
              <a:rPr lang="en-US" sz="2800" dirty="0" smtClean="0">
                <a:latin typeface="Apple Chancery"/>
                <a:cs typeface="Apple Chancery"/>
              </a:rPr>
              <a:t> .</a:t>
            </a:r>
          </a:p>
          <a:p>
            <a:pPr marL="742950" indent="-742950">
              <a:buAutoNum type="arabicPeriod"/>
            </a:pPr>
            <a:r>
              <a:rPr lang="en-US" sz="2800" dirty="0" smtClean="0">
                <a:latin typeface="Apple Chancery"/>
                <a:cs typeface="Apple Chancery"/>
              </a:rPr>
              <a:t>El </a:t>
            </a:r>
            <a:r>
              <a:rPr lang="en-US" sz="2800" dirty="0" err="1" smtClean="0">
                <a:latin typeface="Apple Chancery"/>
                <a:cs typeface="Apple Chancery"/>
              </a:rPr>
              <a:t>olor</a:t>
            </a:r>
            <a:r>
              <a:rPr lang="en-US" sz="2800" dirty="0" smtClean="0">
                <a:latin typeface="Apple Chancery"/>
                <a:cs typeface="Apple Chancery"/>
              </a:rPr>
              <a:t> a </a:t>
            </a:r>
            <a:r>
              <a:rPr lang="en-US" sz="2800" dirty="0" err="1" smtClean="0">
                <a:latin typeface="Apple Chancery"/>
                <a:cs typeface="Apple Chancery"/>
              </a:rPr>
              <a:t>rosas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permanece</a:t>
            </a:r>
            <a:r>
              <a:rPr lang="en-US" sz="2800" dirty="0" smtClean="0">
                <a:latin typeface="Apple Chancery"/>
                <a:cs typeface="Apple Chancery"/>
              </a:rPr>
              <a:t> hoy </a:t>
            </a:r>
            <a:r>
              <a:rPr lang="en-US" sz="2800" dirty="0" err="1" smtClean="0">
                <a:latin typeface="Apple Chancery"/>
                <a:cs typeface="Apple Chancery"/>
              </a:rPr>
              <a:t>día</a:t>
            </a:r>
            <a:r>
              <a:rPr lang="en-US" sz="2800" dirty="0" smtClean="0">
                <a:latin typeface="Apple Chancery"/>
                <a:cs typeface="Apple Chancery"/>
              </a:rPr>
              <a:t> en el </a:t>
            </a:r>
            <a:r>
              <a:rPr lang="en-US" sz="2800" dirty="0" err="1" smtClean="0">
                <a:latin typeface="Apple Chancery"/>
                <a:cs typeface="Apple Chancery"/>
              </a:rPr>
              <a:t>estacionamiento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donde</a:t>
            </a:r>
            <a:r>
              <a:rPr lang="en-US" sz="2800" dirty="0" smtClean="0">
                <a:latin typeface="Apple Chancery"/>
                <a:cs typeface="Apple Chancery"/>
              </a:rPr>
              <a:t> </a:t>
            </a:r>
            <a:r>
              <a:rPr lang="en-US" sz="2800" dirty="0" err="1" smtClean="0">
                <a:latin typeface="Apple Chancery"/>
                <a:cs typeface="Apple Chancery"/>
              </a:rPr>
              <a:t>estab</a:t>
            </a:r>
            <a:r>
              <a:rPr lang="en-US" sz="2800" dirty="0" smtClean="0">
                <a:latin typeface="Apple Chancery"/>
                <a:cs typeface="Apple Chancery"/>
              </a:rPr>
              <a:t> la </a:t>
            </a:r>
            <a:r>
              <a:rPr lang="en-US" sz="2800" dirty="0" err="1" smtClean="0">
                <a:latin typeface="Apple Chancery"/>
                <a:cs typeface="Apple Chancery"/>
              </a:rPr>
              <a:t>regadera</a:t>
            </a:r>
            <a:r>
              <a:rPr lang="en-US" sz="2800" dirty="0" smtClean="0">
                <a:latin typeface="Apple Chancery"/>
                <a:cs typeface="Apple Chancer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4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059" y="4355307"/>
            <a:ext cx="856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lust</a:t>
            </a:r>
            <a:endParaRPr lang="en-US" sz="4800" dirty="0">
              <a:latin typeface="Apple Chancery"/>
              <a:cs typeface="Apple Chance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69" y="205226"/>
            <a:ext cx="8586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¿</a:t>
            </a:r>
            <a:r>
              <a:rPr lang="en-US" sz="7200" dirty="0" err="1" smtClean="0"/>
              <a:t>Qué</a:t>
            </a:r>
            <a:r>
              <a:rPr lang="en-US" sz="7200" dirty="0" smtClean="0"/>
              <a:t> </a:t>
            </a:r>
            <a:r>
              <a:rPr lang="en-US" sz="7200" dirty="0" err="1" smtClean="0"/>
              <a:t>quiere</a:t>
            </a:r>
            <a:r>
              <a:rPr lang="en-US" sz="7200" dirty="0" smtClean="0"/>
              <a:t> </a:t>
            </a:r>
            <a:r>
              <a:rPr lang="en-US" sz="7200" dirty="0" err="1" smtClean="0"/>
              <a:t>decir</a:t>
            </a:r>
            <a:r>
              <a:rPr lang="en-US" sz="7200" dirty="0" smtClean="0"/>
              <a:t> </a:t>
            </a:r>
            <a:r>
              <a:rPr lang="en-US" sz="7200" i="1" dirty="0" smtClean="0"/>
              <a:t>la </a:t>
            </a:r>
            <a:r>
              <a:rPr lang="en-US" sz="7200" i="1" dirty="0" err="1" smtClean="0"/>
              <a:t>lujuria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0" y="3606840"/>
            <a:ext cx="1099432" cy="7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9506"/>
            <a:ext cx="8990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¿</a:t>
            </a:r>
            <a:r>
              <a:rPr lang="en-US" sz="8000" dirty="0" err="1" smtClean="0"/>
              <a:t>Qué</a:t>
            </a:r>
            <a:r>
              <a:rPr lang="en-US" sz="8000" dirty="0" smtClean="0"/>
              <a:t> </a:t>
            </a:r>
            <a:r>
              <a:rPr lang="en-US" sz="8000" dirty="0" err="1" smtClean="0"/>
              <a:t>quiere</a:t>
            </a:r>
            <a:r>
              <a:rPr lang="en-US" sz="8000" dirty="0" smtClean="0"/>
              <a:t> </a:t>
            </a:r>
            <a:r>
              <a:rPr lang="en-US" sz="8000" dirty="0" err="1" smtClean="0"/>
              <a:t>decir</a:t>
            </a:r>
            <a:r>
              <a:rPr lang="en-US" sz="8000" dirty="0" smtClean="0"/>
              <a:t> </a:t>
            </a:r>
            <a:r>
              <a:rPr lang="en-US" sz="8000" i="1" dirty="0" smtClean="0"/>
              <a:t>la </a:t>
            </a:r>
            <a:r>
              <a:rPr lang="en-US" sz="8000" i="1" dirty="0" err="1" smtClean="0"/>
              <a:t>regadera</a:t>
            </a:r>
            <a:r>
              <a:rPr lang="en-US" sz="8000" dirty="0" smtClean="0"/>
              <a:t>?</a:t>
            </a:r>
            <a:endParaRPr lang="en-US" sz="8000" dirty="0"/>
          </a:p>
        </p:txBody>
      </p:sp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5024444"/>
            <a:ext cx="1099432" cy="74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231" y="3270117"/>
            <a:ext cx="768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pple Chancery"/>
                <a:cs typeface="Apple Chancery"/>
              </a:rPr>
              <a:t>shower</a:t>
            </a:r>
            <a:endParaRPr lang="en-US" sz="36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32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24" y="508000"/>
            <a:ext cx="9033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¿</a:t>
            </a:r>
            <a:r>
              <a:rPr lang="en-US" sz="6600" dirty="0" err="1" smtClean="0"/>
              <a:t>Qué</a:t>
            </a:r>
            <a:r>
              <a:rPr lang="en-US" sz="6600" dirty="0" smtClean="0"/>
              <a:t> </a:t>
            </a:r>
            <a:r>
              <a:rPr lang="en-US" sz="6600" dirty="0" err="1" smtClean="0"/>
              <a:t>quiere</a:t>
            </a:r>
            <a:r>
              <a:rPr lang="en-US" sz="6600" dirty="0" smtClean="0"/>
              <a:t> </a:t>
            </a:r>
            <a:r>
              <a:rPr lang="en-US" sz="6600" dirty="0" err="1" smtClean="0"/>
              <a:t>decir</a:t>
            </a:r>
            <a:r>
              <a:rPr lang="en-US" sz="6600" dirty="0" smtClean="0"/>
              <a:t> </a:t>
            </a:r>
            <a:r>
              <a:rPr lang="en-US" sz="6600" i="1" dirty="0" err="1" smtClean="0"/>
              <a:t>ciego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3988328"/>
            <a:ext cx="1099432" cy="748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4616" y="3988328"/>
            <a:ext cx="717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pple Chancery"/>
                <a:cs typeface="Apple Chancery"/>
              </a:rPr>
              <a:t>blind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1264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2938"/>
            <a:ext cx="9250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¿</a:t>
            </a:r>
            <a:r>
              <a:rPr lang="en-US" sz="7200" dirty="0" err="1" smtClean="0"/>
              <a:t>Qué</a:t>
            </a:r>
            <a:r>
              <a:rPr lang="en-US" sz="7200" dirty="0" smtClean="0"/>
              <a:t> </a:t>
            </a:r>
            <a:r>
              <a:rPr lang="en-US" sz="7200" dirty="0" err="1" smtClean="0"/>
              <a:t>quiere</a:t>
            </a:r>
            <a:r>
              <a:rPr lang="en-US" sz="7200" dirty="0" smtClean="0"/>
              <a:t> </a:t>
            </a:r>
            <a:r>
              <a:rPr lang="en-US" sz="7200" dirty="0" err="1" smtClean="0"/>
              <a:t>decir</a:t>
            </a:r>
            <a:r>
              <a:rPr lang="en-US" sz="7200" dirty="0" smtClean="0"/>
              <a:t> </a:t>
            </a:r>
            <a:r>
              <a:rPr lang="en-US" sz="7200" i="1" dirty="0" smtClean="0"/>
              <a:t>la</a:t>
            </a:r>
            <a:r>
              <a:rPr lang="en-US" sz="7200" dirty="0" smtClean="0"/>
              <a:t> </a:t>
            </a:r>
            <a:r>
              <a:rPr lang="en-US" sz="7200" i="1" dirty="0" err="1" smtClean="0"/>
              <a:t>jaqueca</a:t>
            </a:r>
            <a:r>
              <a:rPr lang="en-US" sz="7200" i="1" dirty="0" smtClean="0"/>
              <a:t>?</a:t>
            </a:r>
            <a:endParaRPr lang="en-US" sz="7200" dirty="0"/>
          </a:p>
        </p:txBody>
      </p:sp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5185194"/>
            <a:ext cx="1099432" cy="74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555" y="4769695"/>
            <a:ext cx="702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pple Chancery"/>
                <a:cs typeface="Apple Chancery"/>
              </a:rPr>
              <a:t>migraine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3287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19" y="836874"/>
            <a:ext cx="8120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¿</a:t>
            </a:r>
            <a:r>
              <a:rPr lang="en-US" sz="6000" dirty="0" err="1" smtClean="0"/>
              <a:t>Quién</a:t>
            </a:r>
            <a:r>
              <a:rPr lang="en-US" sz="6000" dirty="0" smtClean="0"/>
              <a:t> </a:t>
            </a:r>
            <a:r>
              <a:rPr lang="en-US" sz="6000" dirty="0" err="1" smtClean="0"/>
              <a:t>busca</a:t>
            </a:r>
            <a:r>
              <a:rPr lang="en-US" sz="6000" dirty="0" smtClean="0"/>
              <a:t> a </a:t>
            </a:r>
            <a:r>
              <a:rPr lang="en-US" sz="6000" dirty="0" err="1" smtClean="0"/>
              <a:t>doña</a:t>
            </a:r>
            <a:r>
              <a:rPr lang="en-US" sz="6000" dirty="0" smtClean="0"/>
              <a:t> Francisca?</a:t>
            </a:r>
            <a:endParaRPr lang="en-US" sz="6000" dirty="0"/>
          </a:p>
        </p:txBody>
      </p:sp>
      <p:pic>
        <p:nvPicPr>
          <p:cNvPr id="3" name="Picture 2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5185194"/>
            <a:ext cx="1099432" cy="748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409" y="4195098"/>
            <a:ext cx="748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pple Chancery"/>
                <a:cs typeface="Apple Chancery"/>
              </a:rPr>
              <a:t>La </a:t>
            </a:r>
            <a:r>
              <a:rPr lang="en-US" sz="4800" dirty="0" err="1" smtClean="0">
                <a:latin typeface="Apple Chancery"/>
                <a:cs typeface="Apple Chancery"/>
              </a:rPr>
              <a:t>muerte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0334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udiante.color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4" y="5185194"/>
            <a:ext cx="1099432" cy="74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799" y="241943"/>
            <a:ext cx="87931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Antes de la </a:t>
            </a:r>
            <a:r>
              <a:rPr lang="en-US" sz="6000" dirty="0" err="1" smtClean="0"/>
              <a:t>operación</a:t>
            </a:r>
            <a:r>
              <a:rPr lang="en-US" sz="6000" dirty="0" smtClean="0"/>
              <a:t>, ¿</a:t>
            </a:r>
            <a:r>
              <a:rPr lang="en-US" sz="6000" dirty="0" err="1" smtClean="0"/>
              <a:t>qué</a:t>
            </a:r>
            <a:r>
              <a:rPr lang="en-US" sz="6000" dirty="0" smtClean="0"/>
              <a:t> </a:t>
            </a:r>
            <a:r>
              <a:rPr lang="en-US" sz="6000" dirty="0" err="1" smtClean="0"/>
              <a:t>iban</a:t>
            </a:r>
            <a:r>
              <a:rPr lang="en-US" sz="6000" dirty="0" smtClean="0"/>
              <a:t> a </a:t>
            </a:r>
            <a:r>
              <a:rPr lang="en-US" sz="6000" dirty="0" err="1" smtClean="0"/>
              <a:t>hacer</a:t>
            </a:r>
            <a:r>
              <a:rPr lang="en-US" sz="6000" dirty="0"/>
              <a:t> </a:t>
            </a:r>
            <a:r>
              <a:rPr lang="en-US" sz="6000" dirty="0" smtClean="0"/>
              <a:t>Pablo y la </a:t>
            </a:r>
            <a:r>
              <a:rPr lang="en-US" sz="6000" dirty="0" err="1" smtClean="0"/>
              <a:t>Nela</a:t>
            </a:r>
            <a:r>
              <a:rPr lang="en-US" sz="6000" dirty="0" smtClean="0"/>
              <a:t>? 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654616" y="4176171"/>
            <a:ext cx="67880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Apple Chancery"/>
                <a:cs typeface="Apple Chancery"/>
              </a:rPr>
              <a:t>Tenían</a:t>
            </a:r>
            <a:r>
              <a:rPr lang="en-US" sz="5400" dirty="0" smtClean="0">
                <a:latin typeface="Apple Chancery"/>
                <a:cs typeface="Apple Chancery"/>
              </a:rPr>
              <a:t> planes de </a:t>
            </a:r>
            <a:r>
              <a:rPr lang="en-US" sz="5400" dirty="0" err="1" smtClean="0">
                <a:latin typeface="Apple Chancery"/>
                <a:cs typeface="Apple Chancery"/>
              </a:rPr>
              <a:t>casarse</a:t>
            </a:r>
            <a:r>
              <a:rPr lang="en-US" sz="5400" dirty="0" smtClean="0">
                <a:latin typeface="Apple Chancery"/>
                <a:cs typeface="Apple Chancery"/>
              </a:rPr>
              <a:t>.</a:t>
            </a:r>
            <a:endParaRPr lang="en-US" sz="5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1090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704</Words>
  <Application>Microsoft Macintosh PowerPoint</Application>
  <PresentationFormat>On-screen Show (4:3)</PresentationFormat>
  <Paragraphs>124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LCMR SD</dc:creator>
  <cp:lastModifiedBy>LCMR SD</cp:lastModifiedBy>
  <cp:revision>30</cp:revision>
  <dcterms:created xsi:type="dcterms:W3CDTF">2016-06-07T01:47:00Z</dcterms:created>
  <dcterms:modified xsi:type="dcterms:W3CDTF">2017-06-06T18:30:06Z</dcterms:modified>
</cp:coreProperties>
</file>